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5"/>
  </p:notesMasterIdLst>
  <p:sldIdLst>
    <p:sldId id="297" r:id="rId2"/>
    <p:sldId id="1126" r:id="rId3"/>
    <p:sldId id="577" r:id="rId4"/>
    <p:sldId id="1125" r:id="rId5"/>
    <p:sldId id="1504" r:id="rId6"/>
    <p:sldId id="569" r:id="rId7"/>
    <p:sldId id="1505" r:id="rId8"/>
    <p:sldId id="1506" r:id="rId9"/>
    <p:sldId id="1507" r:id="rId10"/>
    <p:sldId id="1417" r:id="rId11"/>
    <p:sldId id="1135" r:id="rId12"/>
    <p:sldId id="1508" r:id="rId13"/>
    <p:sldId id="1509" r:id="rId14"/>
    <p:sldId id="1510" r:id="rId15"/>
    <p:sldId id="1511" r:id="rId16"/>
    <p:sldId id="1515" r:id="rId17"/>
    <p:sldId id="1514" r:id="rId18"/>
    <p:sldId id="1513" r:id="rId19"/>
    <p:sldId id="1512" r:id="rId20"/>
    <p:sldId id="1143" r:id="rId21"/>
    <p:sldId id="1517" r:id="rId22"/>
    <p:sldId id="1516" r:id="rId23"/>
    <p:sldId id="1046" r:id="rId24"/>
    <p:sldId id="1520" r:id="rId25"/>
    <p:sldId id="1519" r:id="rId26"/>
    <p:sldId id="1518" r:id="rId27"/>
    <p:sldId id="1152" r:id="rId28"/>
    <p:sldId id="1522" r:id="rId29"/>
    <p:sldId id="1521" r:id="rId30"/>
    <p:sldId id="1156" r:id="rId31"/>
    <p:sldId id="1525" r:id="rId32"/>
    <p:sldId id="1523" r:id="rId33"/>
    <p:sldId id="1524" r:id="rId34"/>
    <p:sldId id="1159" r:id="rId35"/>
    <p:sldId id="1526" r:id="rId36"/>
    <p:sldId id="1162" r:id="rId37"/>
    <p:sldId id="1530" r:id="rId38"/>
    <p:sldId id="1529" r:id="rId39"/>
    <p:sldId id="1528" r:id="rId40"/>
    <p:sldId id="1527" r:id="rId41"/>
    <p:sldId id="1484" r:id="rId42"/>
    <p:sldId id="1533" r:id="rId43"/>
    <p:sldId id="1532" r:id="rId44"/>
    <p:sldId id="1531" r:id="rId45"/>
    <p:sldId id="1414" r:id="rId46"/>
    <p:sldId id="1534" r:id="rId47"/>
    <p:sldId id="1220" r:id="rId48"/>
    <p:sldId id="1538" r:id="rId49"/>
    <p:sldId id="1537" r:id="rId50"/>
    <p:sldId id="1536" r:id="rId51"/>
    <p:sldId id="1535" r:id="rId52"/>
    <p:sldId id="1314" r:id="rId53"/>
    <p:sldId id="1543" r:id="rId54"/>
    <p:sldId id="1542" r:id="rId55"/>
    <p:sldId id="1539" r:id="rId56"/>
    <p:sldId id="1540" r:id="rId57"/>
    <p:sldId id="1541" r:id="rId58"/>
    <p:sldId id="1327" r:id="rId59"/>
    <p:sldId id="1546" r:id="rId60"/>
    <p:sldId id="1545" r:id="rId61"/>
    <p:sldId id="1406" r:id="rId62"/>
    <p:sldId id="1544" r:id="rId63"/>
    <p:sldId id="1549" r:id="rId64"/>
    <p:sldId id="1548" r:id="rId65"/>
    <p:sldId id="1547" r:id="rId66"/>
    <p:sldId id="1332" r:id="rId67"/>
    <p:sldId id="1550" r:id="rId68"/>
    <p:sldId id="1485" r:id="rId69"/>
    <p:sldId id="1486" r:id="rId70"/>
    <p:sldId id="1490" r:id="rId71"/>
    <p:sldId id="1551" r:id="rId72"/>
    <p:sldId id="1491" r:id="rId73"/>
    <p:sldId id="1552" r:id="rId74"/>
    <p:sldId id="1492" r:id="rId75"/>
    <p:sldId id="1553" r:id="rId76"/>
    <p:sldId id="1554" r:id="rId77"/>
    <p:sldId id="1487" r:id="rId78"/>
    <p:sldId id="1557" r:id="rId79"/>
    <p:sldId id="1556" r:id="rId80"/>
    <p:sldId id="1555" r:id="rId81"/>
    <p:sldId id="1488" r:id="rId82"/>
    <p:sldId id="1560" r:id="rId83"/>
    <p:sldId id="1559" r:id="rId84"/>
    <p:sldId id="1558" r:id="rId85"/>
    <p:sldId id="1340" r:id="rId86"/>
    <p:sldId id="1561" r:id="rId87"/>
    <p:sldId id="1562" r:id="rId88"/>
    <p:sldId id="1410" r:id="rId89"/>
    <p:sldId id="1493" r:id="rId90"/>
    <p:sldId id="1494" r:id="rId91"/>
    <p:sldId id="1563" r:id="rId92"/>
    <p:sldId id="1496" r:id="rId93"/>
    <p:sldId id="1495" r:id="rId94"/>
    <p:sldId id="1564" r:id="rId95"/>
    <p:sldId id="1567" r:id="rId96"/>
    <p:sldId id="1566" r:id="rId97"/>
    <p:sldId id="1565" r:id="rId98"/>
    <p:sldId id="1497" r:id="rId99"/>
    <p:sldId id="1571" r:id="rId100"/>
    <p:sldId id="1570" r:id="rId101"/>
    <p:sldId id="1569" r:id="rId102"/>
    <p:sldId id="1568" r:id="rId103"/>
    <p:sldId id="1451" r:id="rId104"/>
    <p:sldId id="1575" r:id="rId105"/>
    <p:sldId id="1574" r:id="rId106"/>
    <p:sldId id="1573" r:id="rId107"/>
    <p:sldId id="1572" r:id="rId108"/>
    <p:sldId id="1498" r:id="rId109"/>
    <p:sldId id="1576" r:id="rId110"/>
    <p:sldId id="1577" r:id="rId111"/>
    <p:sldId id="1358" r:id="rId112"/>
    <p:sldId id="1499" r:id="rId113"/>
    <p:sldId id="1500" r:id="rId114"/>
    <p:sldId id="1501" r:id="rId115"/>
    <p:sldId id="1578" r:id="rId116"/>
    <p:sldId id="1579" r:id="rId117"/>
    <p:sldId id="1502" r:id="rId118"/>
    <p:sldId id="1580" r:id="rId119"/>
    <p:sldId id="1581" r:id="rId120"/>
    <p:sldId id="1582" r:id="rId121"/>
    <p:sldId id="1479" r:id="rId122"/>
    <p:sldId id="1480" r:id="rId123"/>
    <p:sldId id="1583" r:id="rId124"/>
    <p:sldId id="1584" r:id="rId125"/>
    <p:sldId id="1585" r:id="rId126"/>
    <p:sldId id="1586" r:id="rId127"/>
    <p:sldId id="1587" r:id="rId128"/>
    <p:sldId id="1588" r:id="rId129"/>
    <p:sldId id="1503" r:id="rId130"/>
    <p:sldId id="1589" r:id="rId131"/>
    <p:sldId id="1590" r:id="rId132"/>
    <p:sldId id="908" r:id="rId133"/>
    <p:sldId id="924" r:id="rId1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овайский Семен" initials="СС" lastIdx="1" clrIdx="0">
    <p:extLst>
      <p:ext uri="{19B8F6BF-5375-455C-9EA6-DF929625EA0E}">
        <p15:presenceInfo xmlns:p15="http://schemas.microsoft.com/office/powerpoint/2012/main" userId="S::serovajsky@kaznu.kz::587b8be8-8f7b-4ed2-b108-2463a105cc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0608" autoAdjust="0"/>
  </p:normalViewPr>
  <p:slideViewPr>
    <p:cSldViewPr>
      <p:cViewPr varScale="1">
        <p:scale>
          <a:sx n="69" d="100"/>
          <a:sy n="69" d="100"/>
        </p:scale>
        <p:origin x="12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wmf"/><Relationship Id="rId1" Type="http://schemas.openxmlformats.org/officeDocument/2006/relationships/image" Target="../media/image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4" Type="http://schemas.openxmlformats.org/officeDocument/2006/relationships/image" Target="../media/image1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Relationship Id="rId4" Type="http://schemas.openxmlformats.org/officeDocument/2006/relationships/image" Target="../media/image1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3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2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38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C69E-88B7-42F8-99FB-6C8E9DBE6FD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7F3A-F20E-4D43-8687-053A8F3D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34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3798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4295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91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275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4375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484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733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180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844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01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04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7072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5324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494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4450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988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9047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0598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3439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671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4324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1455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343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6708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3308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3383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849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838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257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6837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6342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1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5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5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7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72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2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9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2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50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47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10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57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73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13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85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4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51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70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09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91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25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3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23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0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14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1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2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82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48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65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24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31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0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6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480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6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9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67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136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08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7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783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176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6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705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875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67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7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900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595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732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700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60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72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312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394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267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798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5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127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010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188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887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763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536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057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997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13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874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8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21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01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891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941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72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6641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4274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355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0319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088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2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4956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729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136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7790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2769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1540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30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698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9656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833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B15E-386D-41BA-AB57-4EA7907E0B1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42E-D924-4086-8E06-C83FABC8527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2AAD-7EDB-42C2-9C9D-F6337B806E9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184-992F-4BE1-81E5-942E2C542D1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0F08-D2C8-4E90-985F-03EE3292316B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4A8-C02E-4EFF-A2D1-8FAA53C8105F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CB65-F4AA-4281-9DFD-314B9267B33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D386-7810-4DF4-96B6-F87C669ED22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21D4-2172-4805-87AE-BE359ACC7C01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5E9-FDF3-4E3F-AACE-AF747140244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D7DA-6689-45C6-8D33-BE3BD54A420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C9A8-F94A-467C-B337-986F4505EF7E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erovajskys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02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0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04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49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49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6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7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18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notesSlide" Target="../notesSlides/notesSlide10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54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2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2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6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29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6" Type="http://schemas.openxmlformats.org/officeDocument/2006/relationships/oleObject" Target="../embeddings/oleObject23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30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233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32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23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34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8.bin"/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8.vml"/><Relationship Id="rId6" Type="http://schemas.openxmlformats.org/officeDocument/2006/relationships/oleObject" Target="../embeddings/oleObject23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57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242.bin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57.w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7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7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6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6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1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2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3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3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3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25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3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2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3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2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2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27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2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27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2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3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31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3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7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36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6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2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38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2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8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41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41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41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1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8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45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45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90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26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9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26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26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0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FCC03-96C7-40C1-B142-F08D3A01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211014"/>
            <a:ext cx="8568952" cy="76971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al-</a:t>
            </a:r>
            <a:r>
              <a:rPr lang="en-US" sz="2800" b="1" dirty="0" err="1">
                <a:solidFill>
                  <a:srgbClr val="FF0000"/>
                </a:solidFill>
              </a:rPr>
              <a:t>Farabi</a:t>
            </a:r>
            <a:r>
              <a:rPr lang="en-US" sz="2800" b="1" dirty="0">
                <a:solidFill>
                  <a:srgbClr val="FF0000"/>
                </a:solidFill>
              </a:rPr>
              <a:t> Kazakh National University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223180"/>
            <a:ext cx="9144000" cy="542380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00" dirty="0"/>
          </a:p>
          <a:p>
            <a:pPr marL="0" indent="0" algn="ctr">
              <a:spcBef>
                <a:spcPts val="600"/>
              </a:spcBef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PARTIAL DIFFERENTIAL EQUATIONS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1800" b="1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Professor S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Serovajsky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serovajskys@mail.ru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Almaty, 2021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263353"/>
            <a:ext cx="8873930" cy="53339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Simplification of partial differential equations 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FF"/>
                </a:solidFill>
              </a:rPr>
              <a:t>Characteristic equation of partial differential equation </a:t>
            </a:r>
            <a:endParaRPr lang="ru-RU" dirty="0">
              <a:solidFill>
                <a:srgbClr val="FF00FF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Classification of partial differential equations</a:t>
            </a:r>
            <a:endParaRPr lang="ru-RU" dirty="0">
              <a:solidFill>
                <a:srgbClr val="00B0F0"/>
              </a:solidFill>
            </a:endParaRPr>
          </a:p>
          <a:p>
            <a:endParaRPr lang="en-US" sz="1600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Canonic forms of partial differential equations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0761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lemma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67E7F1B-A6AD-4598-B663-43886FC7F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611" y="1628800"/>
          <a:ext cx="373459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6" name="Equation" r:id="rId4" imgW="1562100" imgH="228600" progId="Equation.DSMT4">
                  <p:embed/>
                </p:oleObj>
              </mc:Choice>
              <mc:Fallback>
                <p:oleObj name="Equation" r:id="rId4" imgW="156210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E67E7F1B-A6AD-4598-B663-43886FC7F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11" y="1628800"/>
                        <a:ext cx="373459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0A25482-FF49-4ACF-BF35-59FC7A1D4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763" y="2636838"/>
          <a:ext cx="4052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7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10A25482-FF49-4ACF-BF35-59FC7A1D4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636838"/>
                        <a:ext cx="4052887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564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lemma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this an equation with complex coefficients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67E7F1B-A6AD-4598-B663-43886FC7F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611" y="1628800"/>
          <a:ext cx="373459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0" name="Equation" r:id="rId4" imgW="1562100" imgH="228600" progId="Equation.DSMT4">
                  <p:embed/>
                </p:oleObj>
              </mc:Choice>
              <mc:Fallback>
                <p:oleObj name="Equation" r:id="rId4" imgW="156210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E67E7F1B-A6AD-4598-B663-43886FC7F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11" y="1628800"/>
                        <a:ext cx="373459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0A25482-FF49-4ACF-BF35-59FC7A1D4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763" y="2636838"/>
          <a:ext cx="4052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1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10A25482-FF49-4ACF-BF35-59FC7A1D4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636838"/>
                        <a:ext cx="4052887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55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lemma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this an equation with complex coefficients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Determine the new variables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67E7F1B-A6AD-4598-B663-43886FC7F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611" y="1628800"/>
          <a:ext cx="373459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2" name="Equation" r:id="rId4" imgW="1562100" imgH="228600" progId="Equation.DSMT4">
                  <p:embed/>
                </p:oleObj>
              </mc:Choice>
              <mc:Fallback>
                <p:oleObj name="Equation" r:id="rId4" imgW="156210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E67E7F1B-A6AD-4598-B663-43886FC7F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11" y="1628800"/>
                        <a:ext cx="373459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0A25482-FF49-4ACF-BF35-59FC7A1D4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763" y="2636838"/>
          <a:ext cx="4052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3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10A25482-FF49-4ACF-BF35-59FC7A1D4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636838"/>
                        <a:ext cx="4052887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A6F4385A-A5D6-468D-A1BA-379B9CDA4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01" y="4230740"/>
          <a:ext cx="3706523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4" name="Equation" r:id="rId8" imgW="1511300" imgH="419100" progId="Equation.DSMT4">
                  <p:embed/>
                </p:oleObj>
              </mc:Choice>
              <mc:Fallback>
                <p:oleObj name="Equation" r:id="rId8" imgW="1511300" imgH="4191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A6F4385A-A5D6-468D-A1BA-379B9CDA44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01" y="4230740"/>
                        <a:ext cx="3706523" cy="864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B0947366-35CD-4F28-9DCD-39CFA9AAB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1032" y="4437112"/>
          <a:ext cx="3573416" cy="4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65" name="Equation" r:id="rId10" imgW="1435100" imgH="203200" progId="Equation.DSMT4">
                  <p:embed/>
                </p:oleObj>
              </mc:Choice>
              <mc:Fallback>
                <p:oleObj name="Equation" r:id="rId10" imgW="1435100" imgH="2032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B0947366-35CD-4F28-9DCD-39CFA9AAB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032" y="4437112"/>
                        <a:ext cx="3573416" cy="44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1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lemma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this an equation with complex coefficients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Determine the new variables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67E7F1B-A6AD-4598-B663-43886FC7F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76060"/>
              </p:ext>
            </p:extLst>
          </p:nvPr>
        </p:nvGraphicFramePr>
        <p:xfrm>
          <a:off x="2709611" y="1628800"/>
          <a:ext cx="373459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8" name="Equation" r:id="rId4" imgW="1562100" imgH="228600" progId="Equation.DSMT4">
                  <p:embed/>
                </p:oleObj>
              </mc:Choice>
              <mc:Fallback>
                <p:oleObj name="Equation" r:id="rId4" imgW="1562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11" y="1628800"/>
                        <a:ext cx="373459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0A25482-FF49-4ACF-BF35-59FC7A1D4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95195"/>
              </p:ext>
            </p:extLst>
          </p:nvPr>
        </p:nvGraphicFramePr>
        <p:xfrm>
          <a:off x="2544763" y="2636838"/>
          <a:ext cx="4052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9"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9ADE42D-05C6-4474-A7CC-CE7C80520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636838"/>
                        <a:ext cx="4052887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A6F4385A-A5D6-468D-A1BA-379B9CDA4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16293"/>
              </p:ext>
            </p:extLst>
          </p:nvPr>
        </p:nvGraphicFramePr>
        <p:xfrm>
          <a:off x="691501" y="4230740"/>
          <a:ext cx="3706523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0" name="Equation" r:id="rId8" imgW="1511300" imgH="419100" progId="Equation.DSMT4">
                  <p:embed/>
                </p:oleObj>
              </mc:Choice>
              <mc:Fallback>
                <p:oleObj name="Equation" r:id="rId8" imgW="15113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01" y="4230740"/>
                        <a:ext cx="3706523" cy="864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B0947366-35CD-4F28-9DCD-39CFA9AAB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62693"/>
              </p:ext>
            </p:extLst>
          </p:nvPr>
        </p:nvGraphicFramePr>
        <p:xfrm>
          <a:off x="5031032" y="4437112"/>
          <a:ext cx="3573416" cy="4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1" name="Equation" r:id="rId10" imgW="1435100" imgH="203200" progId="Equation.DSMT4">
                  <p:embed/>
                </p:oleObj>
              </mc:Choice>
              <mc:Fallback>
                <p:oleObj name="Equation" r:id="rId10" imgW="1435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032" y="4437112"/>
                        <a:ext cx="3573416" cy="44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49847"/>
              </p:ext>
            </p:extLst>
          </p:nvPr>
        </p:nvGraphicFramePr>
        <p:xfrm>
          <a:off x="35496" y="5090635"/>
          <a:ext cx="9036496" cy="114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2" name="Equation" r:id="rId12" imgW="5054600" imgH="609600" progId="Equation.DSMT4">
                  <p:embed/>
                </p:oleObj>
              </mc:Choice>
              <mc:Fallback>
                <p:oleObj name="Equation" r:id="rId12" imgW="5054600" imgH="60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5090635"/>
                        <a:ext cx="9036496" cy="1146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7981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8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314" y="1628800"/>
          <a:ext cx="8234166" cy="151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4" name="Equation" r:id="rId4" imgW="3492360" imgH="609480" progId="Equation.DSMT4">
                  <p:embed/>
                </p:oleObj>
              </mc:Choice>
              <mc:Fallback>
                <p:oleObj name="Equation" r:id="rId4" imgW="3492360" imgH="609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98A0031E-E293-4933-A769-FA9657ACD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4" y="1628800"/>
                        <a:ext cx="8234166" cy="151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25357897-9A0F-4DE7-9A0A-E441C4D4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43E4F8CE-D55F-4A5C-AFDB-F6587F51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794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Conclusion?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8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314" y="1628800"/>
          <a:ext cx="8234166" cy="151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98" name="Equation" r:id="rId4" imgW="3492360" imgH="609480" progId="Equation.DSMT4">
                  <p:embed/>
                </p:oleObj>
              </mc:Choice>
              <mc:Fallback>
                <p:oleObj name="Equation" r:id="rId4" imgW="3492360" imgH="609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98A0031E-E293-4933-A769-FA9657ACD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4" y="1628800"/>
                        <a:ext cx="8234166" cy="151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25357897-9A0F-4DE7-9A0A-E441C4D4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43E4F8CE-D55F-4A5C-AFDB-F6587F51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83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Conclusion?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We can choose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br>
              <a:rPr lang="en-US" sz="2400" b="1" dirty="0">
                <a:latin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</a:rPr>
              <a:t>i.e. real and imagine parts of the function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b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as new independent variables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36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8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314" y="1628800"/>
          <a:ext cx="8234166" cy="151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22" name="Equation" r:id="rId4" imgW="3492360" imgH="609480" progId="Equation.DSMT4">
                  <p:embed/>
                </p:oleObj>
              </mc:Choice>
              <mc:Fallback>
                <p:oleObj name="Equation" r:id="rId4" imgW="3492360" imgH="609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98A0031E-E293-4933-A769-FA9657ACD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4" y="1628800"/>
                        <a:ext cx="8234166" cy="151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25357897-9A0F-4DE7-9A0A-E441C4D4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43E4F8CE-D55F-4A5C-AFDB-F6587F51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0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Conclusion?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can choose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i.e. real and imagine parts of the function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as new independent variables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8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314" y="1628800"/>
          <a:ext cx="8234166" cy="151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0" name="Equation" r:id="rId4" imgW="3492360" imgH="609480" progId="Equation.DSMT4">
                  <p:embed/>
                </p:oleObj>
              </mc:Choice>
              <mc:Fallback>
                <p:oleObj name="Equation" r:id="rId4" imgW="3492360" imgH="609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98A0031E-E293-4933-A769-FA9657ACD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4" y="1628800"/>
                        <a:ext cx="8234166" cy="151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25357897-9A0F-4DE7-9A0A-E441C4D4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408C229D-89D5-4D07-8297-5F4C7A7C3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832" y="4955510"/>
          <a:ext cx="2732089" cy="4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1" name="Equation" r:id="rId6" imgW="1040948" imgH="228501" progId="Equation.DSMT4">
                  <p:embed/>
                </p:oleObj>
              </mc:Choice>
              <mc:Fallback>
                <p:oleObj name="Equation" r:id="rId6" imgW="1040948" imgH="228501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408C229D-89D5-4D07-8297-5F4C7A7C3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55510"/>
                        <a:ext cx="2732089" cy="48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43E4F8CE-D55F-4A5C-AFDB-F6587F51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563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Conclusion?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</a:rPr>
              <a:t>We can choose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i.e. real and imagine parts of the function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as new independent variables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elliptic equations  </a:t>
            </a:r>
          </a:p>
          <a:p>
            <a:pPr marL="0" indent="0" algn="ctr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8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98A0031E-E293-4933-A769-FA9657ACD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05422"/>
              </p:ext>
            </p:extLst>
          </p:nvPr>
        </p:nvGraphicFramePr>
        <p:xfrm>
          <a:off x="658314" y="1628800"/>
          <a:ext cx="8234166" cy="151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91" name="Equation" r:id="rId4" imgW="3492360" imgH="609480" progId="Equation.DSMT4">
                  <p:embed/>
                </p:oleObj>
              </mc:Choice>
              <mc:Fallback>
                <p:oleObj name="Equation" r:id="rId4" imgW="3492360" imgH="609480" progId="Equation.DSMT4">
                  <p:embed/>
                  <p:pic>
                    <p:nvPicPr>
                      <p:cNvPr id="28" name="Объект 27">
                        <a:extLst>
                          <a:ext uri="{FF2B5EF4-FFF2-40B4-BE49-F238E27FC236}">
                            <a16:creationId xmlns:a16="http://schemas.microsoft.com/office/drawing/2014/main" id="{98A0031E-E293-4933-A769-FA9657ACDF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14" y="1628800"/>
                        <a:ext cx="8234166" cy="151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25357897-9A0F-4DE7-9A0A-E441C4D4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408C229D-89D5-4D07-8297-5F4C7A7C3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5208"/>
              </p:ext>
            </p:extLst>
          </p:nvPr>
        </p:nvGraphicFramePr>
        <p:xfrm>
          <a:off x="3059832" y="4955510"/>
          <a:ext cx="2732089" cy="4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92" name="Equation" r:id="rId6" imgW="1040948" imgH="228501" progId="Equation.DSMT4">
                  <p:embed/>
                </p:oleObj>
              </mc:Choice>
              <mc:Fallback>
                <p:oleObj name="Equation" r:id="rId6" imgW="1040948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55510"/>
                        <a:ext cx="2732089" cy="48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43E4F8CE-D55F-4A5C-AFDB-F6587F51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4101150E-6262-422A-9104-B202E8CBC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12232"/>
              </p:ext>
            </p:extLst>
          </p:nvPr>
        </p:nvGraphicFramePr>
        <p:xfrm>
          <a:off x="3625850" y="5510213"/>
          <a:ext cx="1643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93" name="Equation" r:id="rId8" imgW="876240" imgH="241200" progId="Equation.DSMT4">
                  <p:embed/>
                </p:oleObj>
              </mc:Choice>
              <mc:Fallback>
                <p:oleObj name="Equation" r:id="rId8" imgW="87624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5510213"/>
                        <a:ext cx="1643063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742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0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8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partial differential equations is very large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814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98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99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2493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???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64488"/>
              </p:ext>
            </p:extLst>
          </p:nvPr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63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61448"/>
              </p:ext>
            </p:extLst>
          </p:nvPr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64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3392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is a characteristic equation?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2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03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7743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its general solution?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8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9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1603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908720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endParaRPr lang="en-US" sz="4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we determine the new variables?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91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92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874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900287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endParaRPr lang="en-US" sz="4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=x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22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23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>
            <a:extLst>
              <a:ext uri="{FF2B5EF4-FFF2-40B4-BE49-F238E27FC236}">
                <a16:creationId xmlns:a16="http://schemas.microsoft.com/office/drawing/2014/main" id="{9F1666A1-43AC-4F88-B97E-4512FF4D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" y="-8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E7283E62-5575-4BC1-99DE-25BC7873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420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900287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endParaRPr lang="en-US" sz="4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=x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50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51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>
            <a:extLst>
              <a:ext uri="{FF2B5EF4-FFF2-40B4-BE49-F238E27FC236}">
                <a16:creationId xmlns:a16="http://schemas.microsoft.com/office/drawing/2014/main" id="{9F1666A1-43AC-4F88-B97E-4512FF4D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" y="-8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E7283E62-5575-4BC1-99DE-25BC7873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06F48843-E7BA-4F47-B4E3-C270FDD9A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584" y="4437112"/>
          <a:ext cx="7453571" cy="161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52" name="Equation" r:id="rId8" imgW="3416300" imgH="774700" progId="Equation.DSMT4">
                  <p:embed/>
                </p:oleObj>
              </mc:Choice>
              <mc:Fallback>
                <p:oleObj name="Equation" r:id="rId8" imgW="3416300" imgH="7747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06F48843-E7BA-4F47-B4E3-C270FDD9A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437112"/>
                        <a:ext cx="7453571" cy="1616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298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74848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</a:t>
            </a:r>
            <a:r>
              <a:rPr lang="en-US" sz="3600" b="1" dirty="0">
                <a:ea typeface="Times New Roman" panose="02020603050405020304" pitchFamily="18" charset="0"/>
              </a:rPr>
              <a:t>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900287"/>
            <a:ext cx="8694418" cy="56861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endParaRPr lang="en-US" sz="40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=x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6876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83DA6BF-EE79-4EA8-8FD8-484E016BB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5771AFF1-6F06-4F6F-9191-FA5C8676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5883C70-7C23-4C69-8B14-367DC5E7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991415A-BE96-4DAB-9A09-C51E15203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50AF154-8D90-4E27-BE77-FFA18E26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4C84601C-4CF6-464B-91A0-F0B67A69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3B840E2-342D-41AC-BC5A-01CE77C99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B825BF8-281B-4E41-A507-53BBAF3E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EDF4884A-5DD7-4720-A432-0723BE4C7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59524"/>
              </p:ext>
            </p:extLst>
          </p:nvPr>
        </p:nvGraphicFramePr>
        <p:xfrm>
          <a:off x="3275856" y="1412776"/>
          <a:ext cx="2592288" cy="60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3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2592288" cy="601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6">
            <a:extLst>
              <a:ext uri="{FF2B5EF4-FFF2-40B4-BE49-F238E27FC236}">
                <a16:creationId xmlns:a16="http://schemas.microsoft.com/office/drawing/2014/main" id="{0C6287F1-1856-4D4B-A23B-2C2D344AF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A5D4EB64-C2AF-4E1F-ABEF-21ABE81D6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808" y="2024090"/>
          <a:ext cx="3536249" cy="4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4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A5D4EB64-C2AF-4E1F-ABEF-21ABE81D6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024090"/>
                        <a:ext cx="3536249" cy="492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>
            <a:extLst>
              <a:ext uri="{FF2B5EF4-FFF2-40B4-BE49-F238E27FC236}">
                <a16:creationId xmlns:a16="http://schemas.microsoft.com/office/drawing/2014/main" id="{9F1666A1-43AC-4F88-B97E-4512FF4D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" y="-8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E7283E62-5575-4BC1-99DE-25BC7873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06F48843-E7BA-4F47-B4E3-C270FDD9A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448"/>
              </p:ext>
            </p:extLst>
          </p:nvPr>
        </p:nvGraphicFramePr>
        <p:xfrm>
          <a:off x="827584" y="4437112"/>
          <a:ext cx="7453571" cy="161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5" name="Equation" r:id="rId8" imgW="3416300" imgH="774700" progId="Equation.DSMT4">
                  <p:embed/>
                </p:oleObj>
              </mc:Choice>
              <mc:Fallback>
                <p:oleObj name="Equation" r:id="rId8" imgW="3416300" imgH="774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437112"/>
                        <a:ext cx="7453571" cy="1616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F392E91F-0183-48C8-A26F-739C746CE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643561"/>
              </p:ext>
            </p:extLst>
          </p:nvPr>
        </p:nvGraphicFramePr>
        <p:xfrm>
          <a:off x="3851920" y="6067425"/>
          <a:ext cx="162083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6"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EDF4884A-5DD7-4720-A432-0723BE4C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067425"/>
                        <a:ext cx="1620838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181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451817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can be simplified using new variables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01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451817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can be simplified using new variables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 is a meaning of simplification of 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artial differential equations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8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partial differential equations is very large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would like to simplify the partial differential equation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357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451817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can be simplified using new variables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 is a meaning of simplification of 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artial differential equations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artial differential equations depends of the sign of the discriminant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515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451817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can be simplified using new variables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 is a meaning of simplification of 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artial differential equations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artial differential equations depends of the sign of the discriminant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Equation is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hyperbolic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its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discriminant is positive,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parabolic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it is zero, and 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elliptic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it is negative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970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string equation is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endParaRPr lang="ru-RU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394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string equation is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endParaRPr lang="ru-RU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equation is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102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string equation is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endParaRPr lang="ru-RU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equation is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 equation is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533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string equation is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endParaRPr lang="ru-RU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equation is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 equation is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equation can be reduced to the canonic form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359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Vibrating string equation is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endParaRPr lang="ru-RU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equation is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 equation is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equation can be reduced to the canonic form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canonic form depends from the type of equation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0773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two general solutions of the characteristic equation are used as new variables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877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two general solutions of the characteristic equation are used as new variables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the general solution of the characteristic equation is used as new variable; second variable can be arbitrary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154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71701"/>
          </a:xfrm>
        </p:spPr>
        <p:txBody>
          <a:bodyPr>
            <a:normAutofit/>
          </a:bodyPr>
          <a:lstStyle/>
          <a:p>
            <a:r>
              <a:rPr lang="en-US" sz="3600" b="1" dirty="0"/>
              <a:t>Conclusions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79512" y="1160934"/>
            <a:ext cx="8873930" cy="543641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two general solutions of the characteristic equation are used as new variables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the general solution of the characteristic equation is used as new variable; second variable can be arbitrary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to canonical form, the real and imagine part of general solution of the characteristic equation are used as new variables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0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partial differential equations is very large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would like to simplify the partial differential equation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change the independent variables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 that the equation with new variables has as soon as easy form,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called the canonic form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5009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Task 3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832148"/>
            <a:ext cx="9144000" cy="553080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Classification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of partial differential equations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Concrete partial differential equation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with</a:t>
            </a:r>
            <a:r>
              <a:rPr lang="en-US" sz="3600" b="1" dirty="0">
                <a:solidFill>
                  <a:srgbClr val="00B050"/>
                </a:solidFill>
              </a:rPr>
              <a:t> variable coefficients </a:t>
            </a:r>
            <a:r>
              <a:rPr lang="en-US" sz="3600" b="1" dirty="0">
                <a:solidFill>
                  <a:srgbClr val="0070C0"/>
                </a:solidFill>
              </a:rPr>
              <a:t>is given  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130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9605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Task 3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832148"/>
            <a:ext cx="9144000" cy="553080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Classification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of partial differential equations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Concrete partial differential equation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with</a:t>
            </a:r>
            <a:r>
              <a:rPr lang="en-US" sz="3600" b="1" dirty="0">
                <a:solidFill>
                  <a:srgbClr val="00B050"/>
                </a:solidFill>
              </a:rPr>
              <a:t> variable coefficients </a:t>
            </a:r>
            <a:r>
              <a:rPr lang="en-US" sz="3600" b="1" dirty="0">
                <a:solidFill>
                  <a:srgbClr val="0070C0"/>
                </a:solidFill>
              </a:rPr>
              <a:t>is given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 the sets, where the given equation has the concrete type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</a:rPr>
              <a:t>Transform it to the canonic form for any considered type using the samples of lecture. 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br>
              <a:rPr lang="ru-RU" sz="28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131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3573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Task 3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4" y="832148"/>
            <a:ext cx="9144000" cy="553080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Classification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of partial differential equations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ru-RU" sz="16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Concrete partial differential equation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with</a:t>
            </a:r>
            <a:r>
              <a:rPr lang="en-US" sz="3600" b="1" dirty="0">
                <a:solidFill>
                  <a:srgbClr val="00B050"/>
                </a:solidFill>
              </a:rPr>
              <a:t> variable coefficients </a:t>
            </a:r>
            <a:r>
              <a:rPr lang="en-US" sz="3600" b="1" dirty="0">
                <a:solidFill>
                  <a:srgbClr val="0070C0"/>
                </a:solidFill>
              </a:rPr>
              <a:t>is given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 the sets, where the given equation has the concrete type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</a:rPr>
              <a:t>Transform it to the canonic form for any considered type using the samples of lecture. 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necessary to make it for any set, where the equation has a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concrete type.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132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9294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will be next</a:t>
            </a:r>
            <a:r>
              <a:rPr lang="ru-RU" b="1" dirty="0"/>
              <a:t>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" y="1327026"/>
            <a:ext cx="91440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Analysis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of the hyperbolic equations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133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578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partial differential equations is very large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would like to simplify the partial differential equation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change the independent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 that the equation with new variables has as soon as easy form,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called the canonic form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Canonic forms are the basis of its classification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6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4"/>
            <a:ext cx="9144000" cy="52565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partial differential equations is very large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would like to simplify the partial differential equation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change the independent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such that the equation with new variables has as soon as easy form,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is called the canonic form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Canonic forms are the basis of its classification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Then we will analyze the canonic form only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5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Object of analysis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013397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mathematical models are described by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order partial differential equations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191DE6-F50C-4230-85F7-4C3E4EAF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5F5B9DB-AE30-42BD-8847-3EF1CD30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6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Object of analysis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013397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mathematical models are described by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order partial differential equations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Easiest case of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is two-dimensional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191DE6-F50C-4230-85F7-4C3E4EAF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5F5B9DB-AE30-42BD-8847-3EF1CD30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4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Object of analysis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013397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mathematical models are described by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order partial differential equations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Easiest case of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is two-dimensional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form of second order partial differential equation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two independent variables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191DE6-F50C-4230-85F7-4C3E4EAF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9B95ED-48B0-41A2-86E1-84E809B66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3213100"/>
          <a:ext cx="4703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7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C9B95ED-48B0-41A2-86E1-84E809B66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213100"/>
                        <a:ext cx="4703763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5F5B9DB-AE30-42BD-8847-3EF1CD30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Object of analysis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013397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mathematical models are described by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order partial differential equations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Easiest case of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is two-dimensional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form of second order partial differential equation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two independent variables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linear equation with respect to the high derivatives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191DE6-F50C-4230-85F7-4C3E4EAF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9B95ED-48B0-41A2-86E1-84E809B66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3213100"/>
          <a:ext cx="4703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6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C9B95ED-48B0-41A2-86E1-84E809B66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213100"/>
                        <a:ext cx="4703763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5F5B9DB-AE30-42BD-8847-3EF1CD30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4A25EB4-88DB-41BB-9F03-977F29993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4492030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37" name="Equation" r:id="rId6" imgW="2806700" imgH="279400" progId="Equation.DSMT4">
                  <p:embed/>
                </p:oleObj>
              </mc:Choice>
              <mc:Fallback>
                <p:oleObj name="Equation" r:id="rId6" imgW="2806700" imgH="2794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4A25EB4-88DB-41BB-9F03-977F2999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4492030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05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/>
              <a:t>Partial differential equations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en-US" sz="2200" dirty="0"/>
          </a:p>
          <a:p>
            <a:pPr marL="0" indent="0" algn="ctr">
              <a:spcBef>
                <a:spcPts val="600"/>
              </a:spcBef>
              <a:buNone/>
            </a:pPr>
            <a:endParaRPr lang="en-US" sz="28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/>
              <a:t>Part</a:t>
            </a:r>
            <a:r>
              <a:rPr lang="ru-RU" sz="2800" b="1" dirty="0"/>
              <a:t> </a:t>
            </a:r>
            <a:r>
              <a:rPr lang="en-US" sz="2800" b="1" dirty="0"/>
              <a:t>I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2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/>
              <a:t>INTRODUCTION</a:t>
            </a:r>
            <a:endParaRPr lang="ru-RU" sz="4000" b="1" dirty="0"/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1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Object of analysis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013397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 mathematical models are described by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order partial differential equations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Easiest case of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 differential equations is two-dimensional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form of second order partial differential equation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two independent variables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linear equation with respect to the high derivatives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we use the coefficient 2 before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191DE6-F50C-4230-85F7-4C3E4EAF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C9B95ED-48B0-41A2-86E1-84E809B66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36550"/>
              </p:ext>
            </p:extLst>
          </p:nvPr>
        </p:nvGraphicFramePr>
        <p:xfrm>
          <a:off x="2343150" y="3213100"/>
          <a:ext cx="4703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85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213100"/>
                        <a:ext cx="4703763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5F5B9DB-AE30-42BD-8847-3EF1CD30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4A25EB4-88DB-41BB-9F03-977F29993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964"/>
              </p:ext>
            </p:extLst>
          </p:nvPr>
        </p:nvGraphicFramePr>
        <p:xfrm>
          <a:off x="1262081" y="4492030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86" name="Equation" r:id="rId6" imgW="2806700" imgH="279400" progId="Equation.DSMT4">
                  <p:embed/>
                </p:oleObj>
              </mc:Choice>
              <mc:Fallback>
                <p:oleObj name="Equation" r:id="rId6" imgW="28067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4492030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74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Change of the independent variables</a:t>
            </a:r>
            <a:br>
              <a:rPr lang="en-US" sz="4000" b="1" dirty="0"/>
            </a:b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new independent variables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939F353D-34B8-495C-9D3C-B5DD2FA6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2A53BC7-B660-4B1E-A7C8-C870C13D2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3968" y="1739853"/>
          <a:ext cx="40560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55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62A53BC7-B660-4B1E-A7C8-C870C13D2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68" y="1739853"/>
                        <a:ext cx="40560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3">
            <a:extLst>
              <a:ext uri="{FF2B5EF4-FFF2-40B4-BE49-F238E27FC236}">
                <a16:creationId xmlns:a16="http://schemas.microsoft.com/office/drawing/2014/main" id="{3B7534AE-1AB2-43D8-9926-DE305165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0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Change of the independent variables</a:t>
            </a:r>
            <a:br>
              <a:rPr lang="en-US" sz="4000" b="1" dirty="0"/>
            </a:b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new independent variables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these independent variables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the equation with respect to the new variables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 soon as easy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939F353D-34B8-495C-9D3C-B5DD2FA6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2A53BC7-B660-4B1E-A7C8-C870C13D2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3968" y="1739853"/>
          <a:ext cx="40560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79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62A53BC7-B660-4B1E-A7C8-C870C13D2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68" y="1739853"/>
                        <a:ext cx="40560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3">
            <a:extLst>
              <a:ext uri="{FF2B5EF4-FFF2-40B4-BE49-F238E27FC236}">
                <a16:creationId xmlns:a16="http://schemas.microsoft.com/office/drawing/2014/main" id="{3B7534AE-1AB2-43D8-9926-DE305165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1035"/>
            <a:ext cx="8229600" cy="771701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Change of the independent variables</a:t>
            </a:r>
            <a:br>
              <a:rPr lang="en-US" sz="4000" b="1" dirty="0"/>
            </a:br>
            <a:endParaRPr lang="ru-RU" sz="40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1196752"/>
            <a:ext cx="9156607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new independent variables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these independent variables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 the equation with respect to the new variables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 soon as easy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analysis of the system in new variables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return to initial variables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inverse transformation 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22" y="524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939F353D-34B8-495C-9D3C-B5DD2FA6F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2A53BC7-B660-4B1E-A7C8-C870C13D2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121407"/>
              </p:ext>
            </p:extLst>
          </p:nvPr>
        </p:nvGraphicFramePr>
        <p:xfrm>
          <a:off x="2543968" y="1739853"/>
          <a:ext cx="40560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22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968" y="1739853"/>
                        <a:ext cx="40560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3">
            <a:extLst>
              <a:ext uri="{FF2B5EF4-FFF2-40B4-BE49-F238E27FC236}">
                <a16:creationId xmlns:a16="http://schemas.microsoft.com/office/drawing/2014/main" id="{3B7534AE-1AB2-43D8-9926-DE305165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B5A19CA-612E-4540-AA7D-C209D706F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53578"/>
              </p:ext>
            </p:extLst>
          </p:nvPr>
        </p:nvGraphicFramePr>
        <p:xfrm>
          <a:off x="2483768" y="5301208"/>
          <a:ext cx="416894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23" name="Equation" r:id="rId6" imgW="1459866" imgH="203112" progId="Equation.DSMT4">
                  <p:embed/>
                </p:oleObj>
              </mc:Choice>
              <mc:Fallback>
                <p:oleObj name="Equation" r:id="rId6" imgW="1459866" imgH="203112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301208"/>
                        <a:ext cx="416894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50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15252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the solution of the considered equation in new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75C676-B9D3-4CB9-82C3-0B512C2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EE401A06-D527-4466-BED9-7BF7CE7D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D275FBEA-C267-44C8-A286-F7E88DAC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4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15252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the solution of the considered equation in new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the following equalities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75C676-B9D3-4CB9-82C3-0B512C2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73B8C0E-B5E0-480B-B28D-3F6D1A1F0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060848"/>
          <a:ext cx="8456517" cy="57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03" name="Equation" r:id="rId4" imgW="3505200" imgH="254000" progId="Equation.DSMT4">
                  <p:embed/>
                </p:oleObj>
              </mc:Choice>
              <mc:Fallback>
                <p:oleObj name="Equation" r:id="rId4" imgW="3505200" imgH="2540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73B8C0E-B5E0-480B-B28D-3F6D1A1F0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8456517" cy="576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9">
            <a:extLst>
              <a:ext uri="{FF2B5EF4-FFF2-40B4-BE49-F238E27FC236}">
                <a16:creationId xmlns:a16="http://schemas.microsoft.com/office/drawing/2014/main" id="{EE401A06-D527-4466-BED9-7BF7CE7D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D275FBEA-C267-44C8-A286-F7E88DAC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74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15252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the solution of the considered equation in new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the following equalities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derivatives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(differentiation of composite function)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75C676-B9D3-4CB9-82C3-0B512C2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73B8C0E-B5E0-480B-B28D-3F6D1A1F0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2060848"/>
          <a:ext cx="8456517" cy="57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37" name="Equation" r:id="rId4" imgW="3505200" imgH="254000" progId="Equation.DSMT4">
                  <p:embed/>
                </p:oleObj>
              </mc:Choice>
              <mc:Fallback>
                <p:oleObj name="Equation" r:id="rId4" imgW="3505200" imgH="2540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73B8C0E-B5E0-480B-B28D-3F6D1A1F0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8456517" cy="576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9">
            <a:extLst>
              <a:ext uri="{FF2B5EF4-FFF2-40B4-BE49-F238E27FC236}">
                <a16:creationId xmlns:a16="http://schemas.microsoft.com/office/drawing/2014/main" id="{EE401A06-D527-4466-BED9-7BF7CE7D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74311D3-7DF9-42BE-921F-B54EFC48A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2214" y="3356992"/>
          <a:ext cx="6722154" cy="87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38" name="Equation" r:id="rId6" imgW="2781300" imgH="393700" progId="Equation.DSMT4">
                  <p:embed/>
                </p:oleObj>
              </mc:Choice>
              <mc:Fallback>
                <p:oleObj name="Equation" r:id="rId6" imgW="2781300" imgH="3937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174311D3-7DF9-42BE-921F-B54EFC48A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14" y="3356992"/>
                        <a:ext cx="6722154" cy="877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1">
            <a:extLst>
              <a:ext uri="{FF2B5EF4-FFF2-40B4-BE49-F238E27FC236}">
                <a16:creationId xmlns:a16="http://schemas.microsoft.com/office/drawing/2014/main" id="{D275FBEA-C267-44C8-A286-F7E88DAC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17301B7-DE07-4740-9EA8-5DAEA2D75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5657" y="4293096"/>
          <a:ext cx="609067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39" name="Equation" r:id="rId8" imgW="2781300" imgH="419100" progId="Equation.DSMT4">
                  <p:embed/>
                </p:oleObj>
              </mc:Choice>
              <mc:Fallback>
                <p:oleObj name="Equation" r:id="rId8" imgW="2781300" imgH="4191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17301B7-DE07-4740-9EA8-5DAEA2D75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657" y="4293096"/>
                        <a:ext cx="609067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88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15252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the solution of the considered equation in new variables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the following equalities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derivatives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0" indent="-2419350">
              <a:buNone/>
            </a:pPr>
            <a:endParaRPr lang="ru-RU" b="1" dirty="0"/>
          </a:p>
          <a:p>
            <a:pPr marL="2419350" indent="-241935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second derivatives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75C676-B9D3-4CB9-82C3-0B512C2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73B8C0E-B5E0-480B-B28D-3F6D1A1F0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5987"/>
              </p:ext>
            </p:extLst>
          </p:nvPr>
        </p:nvGraphicFramePr>
        <p:xfrm>
          <a:off x="323528" y="2060848"/>
          <a:ext cx="8456517" cy="57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32" name="Equation" r:id="rId4" imgW="3505200" imgH="254000" progId="Equation.DSMT4">
                  <p:embed/>
                </p:oleObj>
              </mc:Choice>
              <mc:Fallback>
                <p:oleObj name="Equation" r:id="rId4" imgW="35052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8456517" cy="576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9">
            <a:extLst>
              <a:ext uri="{FF2B5EF4-FFF2-40B4-BE49-F238E27FC236}">
                <a16:creationId xmlns:a16="http://schemas.microsoft.com/office/drawing/2014/main" id="{EE401A06-D527-4466-BED9-7BF7CE7D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74311D3-7DF9-42BE-921F-B54EFC48A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07070"/>
              </p:ext>
            </p:extLst>
          </p:nvPr>
        </p:nvGraphicFramePr>
        <p:xfrm>
          <a:off x="1162214" y="3356992"/>
          <a:ext cx="6722154" cy="87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33" name="Equation" r:id="rId6" imgW="2781300" imgH="393700" progId="Equation.DSMT4">
                  <p:embed/>
                </p:oleObj>
              </mc:Choice>
              <mc:Fallback>
                <p:oleObj name="Equation" r:id="rId6" imgW="2781300" imgH="3937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14" y="3356992"/>
                        <a:ext cx="6722154" cy="877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1">
            <a:extLst>
              <a:ext uri="{FF2B5EF4-FFF2-40B4-BE49-F238E27FC236}">
                <a16:creationId xmlns:a16="http://schemas.microsoft.com/office/drawing/2014/main" id="{D275FBEA-C267-44C8-A286-F7E88DAC6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17301B7-DE07-4740-9EA8-5DAEA2D75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29961"/>
              </p:ext>
            </p:extLst>
          </p:nvPr>
        </p:nvGraphicFramePr>
        <p:xfrm>
          <a:off x="1505657" y="4293096"/>
          <a:ext cx="609067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34" name="Equation" r:id="rId8" imgW="2781300" imgH="419100" progId="Equation.DSMT4">
                  <p:embed/>
                </p:oleObj>
              </mc:Choice>
              <mc:Fallback>
                <p:oleObj name="Equation" r:id="rId8" imgW="2781300" imgH="419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657" y="4293096"/>
                        <a:ext cx="609067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 derivatives: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F316CF7-6A53-4528-B26E-2EABB88F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6645C21-7830-4BA2-8686-5241A7CEE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913" y="1628800"/>
          <a:ext cx="8394559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61" name="Equation" r:id="rId4" imgW="4178300" imgH="393700" progId="Equation.DSMT4">
                  <p:embed/>
                </p:oleObj>
              </mc:Choice>
              <mc:Fallback>
                <p:oleObj name="Equation" r:id="rId4" imgW="4178300" imgH="39370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C6645C21-7830-4BA2-8686-5241A7CEE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3" y="1628800"/>
                        <a:ext cx="8394559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8">
            <a:extLst>
              <a:ext uri="{FF2B5EF4-FFF2-40B4-BE49-F238E27FC236}">
                <a16:creationId xmlns:a16="http://schemas.microsoft.com/office/drawing/2014/main" id="{B3500148-360B-4076-963F-FF83D87A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FEB4868-BE25-4E64-808E-51A2B1A4B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032" y="2423580"/>
          <a:ext cx="7285384" cy="7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62" name="Equation" r:id="rId6" imgW="4229100" imgH="444500" progId="Equation.DSMT4">
                  <p:embed/>
                </p:oleObj>
              </mc:Choice>
              <mc:Fallback>
                <p:oleObj name="Equation" r:id="rId6" imgW="4229100" imgH="4445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6FEB4868-BE25-4E64-808E-51A2B1A4B7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32" y="2423580"/>
                        <a:ext cx="7285384" cy="78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0">
            <a:extLst>
              <a:ext uri="{FF2B5EF4-FFF2-40B4-BE49-F238E27FC236}">
                <a16:creationId xmlns:a16="http://schemas.microsoft.com/office/drawing/2014/main" id="{BB2D8FD7-5DE6-44DE-B16F-8F5A27DD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A59A3529-4127-4DDB-9C47-1919F9966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3213100"/>
          <a:ext cx="9109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63" name="Equation" r:id="rId8" imgW="4851360" imgH="419040" progId="Equation.DSMT4">
                  <p:embed/>
                </p:oleObj>
              </mc:Choice>
              <mc:Fallback>
                <p:oleObj name="Equation" r:id="rId8" imgW="4851360" imgH="41904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A59A3529-4127-4DDB-9C47-1919F9966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213100"/>
                        <a:ext cx="91090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163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 derivatives: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 all results to the given equation</a:t>
            </a: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F316CF7-6A53-4528-B26E-2EABB88F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6645C21-7830-4BA2-8686-5241A7CEE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913" y="1628800"/>
          <a:ext cx="8394559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0" name="Equation" r:id="rId4" imgW="4178300" imgH="393700" progId="Equation.DSMT4">
                  <p:embed/>
                </p:oleObj>
              </mc:Choice>
              <mc:Fallback>
                <p:oleObj name="Equation" r:id="rId4" imgW="4178300" imgH="39370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C6645C21-7830-4BA2-8686-5241A7CEE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3" y="1628800"/>
                        <a:ext cx="8394559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8">
            <a:extLst>
              <a:ext uri="{FF2B5EF4-FFF2-40B4-BE49-F238E27FC236}">
                <a16:creationId xmlns:a16="http://schemas.microsoft.com/office/drawing/2014/main" id="{B3500148-360B-4076-963F-FF83D87A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FEB4868-BE25-4E64-808E-51A2B1A4B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032" y="2423580"/>
          <a:ext cx="7285384" cy="7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1" name="Equation" r:id="rId6" imgW="4229100" imgH="444500" progId="Equation.DSMT4">
                  <p:embed/>
                </p:oleObj>
              </mc:Choice>
              <mc:Fallback>
                <p:oleObj name="Equation" r:id="rId6" imgW="4229100" imgH="4445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6FEB4868-BE25-4E64-808E-51A2B1A4B7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32" y="2423580"/>
                        <a:ext cx="7285384" cy="78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0">
            <a:extLst>
              <a:ext uri="{FF2B5EF4-FFF2-40B4-BE49-F238E27FC236}">
                <a16:creationId xmlns:a16="http://schemas.microsoft.com/office/drawing/2014/main" id="{BB2D8FD7-5DE6-44DE-B16F-8F5A27DD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A59A3529-4127-4DDB-9C47-1919F9966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3213100"/>
          <a:ext cx="9109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2" name="Equation" r:id="rId8" imgW="4851360" imgH="419040" progId="Equation.DSMT4">
                  <p:embed/>
                </p:oleObj>
              </mc:Choice>
              <mc:Fallback>
                <p:oleObj name="Equation" r:id="rId8" imgW="4851360" imgH="41904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A59A3529-4127-4DDB-9C47-1919F9966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213100"/>
                        <a:ext cx="91090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BDC0EE0D-502C-47BC-9592-C0467F86B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8100" y="4708525"/>
          <a:ext cx="66738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93" name="Equation" r:id="rId10" imgW="2768400" imgH="279360" progId="Equation.DSMT4">
                  <p:embed/>
                </p:oleObj>
              </mc:Choice>
              <mc:Fallback>
                <p:oleObj name="Equation" r:id="rId10" imgW="2768400" imgH="27936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BDC0EE0D-502C-47BC-9592-C0467F86B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708525"/>
                        <a:ext cx="667385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6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85402"/>
            <a:ext cx="8229600" cy="55131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Content of Part I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890713"/>
            <a:ext cx="9144000" cy="4967287"/>
          </a:xfrm>
        </p:spPr>
        <p:txBody>
          <a:bodyPr>
            <a:noAutofit/>
          </a:bodyPr>
          <a:lstStyle/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this?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it is important?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2050" lvl="0" indent="-60642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55713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begin to analyze it?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1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Change of the independent variables.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120271"/>
            <a:ext cx="8694418" cy="5477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 derivatives: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Put all results to the given equation</a:t>
            </a:r>
          </a:p>
          <a:p>
            <a:pPr marL="0" indent="0" algn="ctr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obtain the equation for 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function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b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that is linear with respect to the second derivatives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F316CF7-6A53-4528-B26E-2EABB88F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6645C21-7830-4BA2-8686-5241A7CEE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17857"/>
              </p:ext>
            </p:extLst>
          </p:nvPr>
        </p:nvGraphicFramePr>
        <p:xfrm>
          <a:off x="425913" y="1628800"/>
          <a:ext cx="8394559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19" name="Equation" r:id="rId4" imgW="4178300" imgH="393700" progId="Equation.DSMT4">
                  <p:embed/>
                </p:oleObj>
              </mc:Choice>
              <mc:Fallback>
                <p:oleObj name="Equation" r:id="rId4" imgW="41783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3" y="1628800"/>
                        <a:ext cx="8394559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8">
            <a:extLst>
              <a:ext uri="{FF2B5EF4-FFF2-40B4-BE49-F238E27FC236}">
                <a16:creationId xmlns:a16="http://schemas.microsoft.com/office/drawing/2014/main" id="{B3500148-360B-4076-963F-FF83D87A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FEB4868-BE25-4E64-808E-51A2B1A4B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02213"/>
              </p:ext>
            </p:extLst>
          </p:nvPr>
        </p:nvGraphicFramePr>
        <p:xfrm>
          <a:off x="1031032" y="2423580"/>
          <a:ext cx="7285384" cy="78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20" name="Equation" r:id="rId6" imgW="4229100" imgH="444500" progId="Equation.DSMT4">
                  <p:embed/>
                </p:oleObj>
              </mc:Choice>
              <mc:Fallback>
                <p:oleObj name="Equation" r:id="rId6" imgW="4229100" imgH="4445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032" y="2423580"/>
                        <a:ext cx="7285384" cy="78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0">
            <a:extLst>
              <a:ext uri="{FF2B5EF4-FFF2-40B4-BE49-F238E27FC236}">
                <a16:creationId xmlns:a16="http://schemas.microsoft.com/office/drawing/2014/main" id="{BB2D8FD7-5DE6-44DE-B16F-8F5A27DD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A59A3529-4127-4DDB-9C47-1919F9966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18367"/>
              </p:ext>
            </p:extLst>
          </p:nvPr>
        </p:nvGraphicFramePr>
        <p:xfrm>
          <a:off x="34925" y="3213100"/>
          <a:ext cx="9109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21" name="Equation" r:id="rId8" imgW="4851360" imgH="419040" progId="Equation.DSMT4">
                  <p:embed/>
                </p:oleObj>
              </mc:Choice>
              <mc:Fallback>
                <p:oleObj name="Equation" r:id="rId8" imgW="4851360" imgH="419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213100"/>
                        <a:ext cx="91090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BDC0EE0D-502C-47BC-9592-C0467F86B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22487"/>
              </p:ext>
            </p:extLst>
          </p:nvPr>
        </p:nvGraphicFramePr>
        <p:xfrm>
          <a:off x="1308100" y="4708525"/>
          <a:ext cx="66738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22" name="Equation" r:id="rId10" imgW="2768400" imgH="279360" progId="Equation.DSMT4">
                  <p:embed/>
                </p:oleObj>
              </mc:Choice>
              <mc:Fallback>
                <p:oleObj name="Equation" r:id="rId10" imgW="2768400" imgH="27936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4A25EB4-88DB-41BB-9F03-977F2999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708525"/>
                        <a:ext cx="667385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99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 Change of the independent variables. 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008065"/>
            <a:ext cx="869441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  <a:endParaRPr lang="ru-RU" sz="4000" b="1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69BEBAB7-2C86-4168-B15B-11DDC33C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122BC13F-6846-4E25-BC58-83F63ECC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1EDA004-CC84-41DD-9C11-E5E29DB98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155679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4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1EDA004-CC84-41DD-9C11-E5E29DB98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>
            <a:extLst>
              <a:ext uri="{FF2B5EF4-FFF2-40B4-BE49-F238E27FC236}">
                <a16:creationId xmlns:a16="http://schemas.microsoft.com/office/drawing/2014/main" id="{95067FBF-F697-47DB-8AC0-02B9CAD7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D6C96403-6570-4829-BD29-2668E29B4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2492896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5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D6C96403-6570-4829-BD29-2668E29B4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349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 Change of the independent variables. 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008065"/>
            <a:ext cx="869441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  <a:endParaRPr lang="ru-RU" sz="4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sense of these transformations?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69BEBAB7-2C86-4168-B15B-11DDC33C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122BC13F-6846-4E25-BC58-83F63ECC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1EDA004-CC84-41DD-9C11-E5E29DB98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155679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8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1EDA004-CC84-41DD-9C11-E5E29DB98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>
            <a:extLst>
              <a:ext uri="{FF2B5EF4-FFF2-40B4-BE49-F238E27FC236}">
                <a16:creationId xmlns:a16="http://schemas.microsoft.com/office/drawing/2014/main" id="{95067FBF-F697-47DB-8AC0-02B9CAD7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D6C96403-6570-4829-BD29-2668E29B4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2492896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9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D6C96403-6570-4829-BD29-2668E29B4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27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 Change of the independent variables. 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24791" y="1008065"/>
            <a:ext cx="869441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  <a:endParaRPr lang="ru-RU" sz="4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sense of these transformations?</a:t>
            </a:r>
          </a:p>
          <a:p>
            <a:pPr marL="0" indent="0" algn="ctr">
              <a:buNone/>
            </a:pPr>
            <a:endParaRPr lang="en-US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 new variable such that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in new variable will be as soon as easy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69BEBAB7-2C86-4168-B15B-11DDC33C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122BC13F-6846-4E25-BC58-83F63ECC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1EDA004-CC84-41DD-9C11-E5E29DB98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155679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1EDA004-CC84-41DD-9C11-E5E29DB98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>
            <a:extLst>
              <a:ext uri="{FF2B5EF4-FFF2-40B4-BE49-F238E27FC236}">
                <a16:creationId xmlns:a16="http://schemas.microsoft.com/office/drawing/2014/main" id="{95067FBF-F697-47DB-8AC0-02B9CAD7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D6C96403-6570-4829-BD29-2668E29B4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2492896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3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D6C96403-6570-4829-BD29-2668E29B4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694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  Change of the independent variables. 4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17287" y="1008065"/>
            <a:ext cx="8919209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  <a:endParaRPr lang="ru-RU" sz="4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sense of these transformations?</a:t>
            </a:r>
          </a:p>
          <a:p>
            <a:pPr marL="0" indent="0" algn="ctr">
              <a:buNone/>
            </a:pPr>
            <a:endParaRPr lang="en-US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the new variable such that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equation in new variable will be as soon as easy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equal to zero one of the coefficient of the obtained equation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6B40812-8F42-4E37-8131-3282EC6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EE540A97-298A-474F-BE28-35A33912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69BEBAB7-2C86-4168-B15B-11DDC33C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id="{122BC13F-6846-4E25-BC58-83F63ECC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B1EDA004-CC84-41DD-9C11-E5E29DB98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554375"/>
              </p:ext>
            </p:extLst>
          </p:nvPr>
        </p:nvGraphicFramePr>
        <p:xfrm>
          <a:off x="1331640" y="155679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39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5679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54">
            <a:extLst>
              <a:ext uri="{FF2B5EF4-FFF2-40B4-BE49-F238E27FC236}">
                <a16:creationId xmlns:a16="http://schemas.microsoft.com/office/drawing/2014/main" id="{95067FBF-F697-47DB-8AC0-02B9CAD7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D6C96403-6570-4829-BD29-2668E29B4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20451"/>
              </p:ext>
            </p:extLst>
          </p:nvPr>
        </p:nvGraphicFramePr>
        <p:xfrm>
          <a:off x="1835696" y="2492896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40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547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46856" y="302047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Characteristic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72008" y="1382644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ordinary differential equation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called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the equation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1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8B1A070B-2148-444D-98BD-45A70D12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B37716D-7F60-49EB-856F-769909DD2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25" y="1804988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6" name="Equation" r:id="rId4" imgW="1828800" imgH="241200" progId="Equation.DSMT4">
                  <p:embed/>
                </p:oleObj>
              </mc:Choice>
              <mc:Fallback>
                <p:oleObj name="Equation" r:id="rId4" imgW="1828800" imgH="2412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FB37716D-7F60-49EB-856F-769909DD2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804988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F259BF74-8832-4B8F-B88D-BF5F711E6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9632" y="2907853"/>
          <a:ext cx="66738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7" name="Equation" r:id="rId6" imgW="2768400" imgH="279360" progId="Equation.DSMT4">
                  <p:embed/>
                </p:oleObj>
              </mc:Choice>
              <mc:Fallback>
                <p:oleObj name="Equation" r:id="rId6" imgW="2768400" imgH="27936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F259BF74-8832-4B8F-B88D-BF5F711E65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07853"/>
                        <a:ext cx="667385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6">
            <a:extLst>
              <a:ext uri="{FF2B5EF4-FFF2-40B4-BE49-F238E27FC236}">
                <a16:creationId xmlns:a16="http://schemas.microsoft.com/office/drawing/2014/main" id="{8EF0667D-4C13-49FB-971F-4E4CA45E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62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46856" y="302047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Characteristic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72008" y="1382644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ordinary differential equation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called the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the equation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Lemma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c,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an arbitrary constant, is the general solution </a:t>
            </a:r>
            <a:b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equation, </a:t>
            </a:r>
            <a:b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function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the equation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1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8B1A070B-2148-444D-98BD-45A70D12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B37716D-7F60-49EB-856F-769909DD2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4673"/>
              </p:ext>
            </p:extLst>
          </p:nvPr>
        </p:nvGraphicFramePr>
        <p:xfrm>
          <a:off x="2460625" y="1804988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7" name="Equation" r:id="rId4" imgW="1828800" imgH="241200" progId="Equation.DSMT4">
                  <p:embed/>
                </p:oleObj>
              </mc:Choice>
              <mc:Fallback>
                <p:oleObj name="Equation" r:id="rId4" imgW="1828800" imgH="241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804988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F259BF74-8832-4B8F-B88D-BF5F711E6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14025"/>
              </p:ext>
            </p:extLst>
          </p:nvPr>
        </p:nvGraphicFramePr>
        <p:xfrm>
          <a:off x="1259632" y="2907853"/>
          <a:ext cx="66738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8" name="Equation" r:id="rId6" imgW="2768400" imgH="279360" progId="Equation.DSMT4">
                  <p:embed/>
                </p:oleObj>
              </mc:Choice>
              <mc:Fallback>
                <p:oleObj name="Equation" r:id="rId6" imgW="2768400" imgH="27936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BDC0EE0D-502C-47BC-9592-C0467F86B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07853"/>
                        <a:ext cx="6673850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6">
            <a:extLst>
              <a:ext uri="{FF2B5EF4-FFF2-40B4-BE49-F238E27FC236}">
                <a16:creationId xmlns:a16="http://schemas.microsoft.com/office/drawing/2014/main" id="{8EF0667D-4C13-49FB-971F-4E4CA45E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39ADE42D-05C6-4474-A7CC-CE7C80520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84441"/>
              </p:ext>
            </p:extLst>
          </p:nvPr>
        </p:nvGraphicFramePr>
        <p:xfrm>
          <a:off x="2484764" y="5589240"/>
          <a:ext cx="4174471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9" name="Equation" r:id="rId8" imgW="1752600" imgH="254000" progId="Equation.DSMT4">
                  <p:embed/>
                </p:oleObj>
              </mc:Choice>
              <mc:Fallback>
                <p:oleObj name="Equation" r:id="rId8" imgW="1752600" imgH="2540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64" y="5589240"/>
                        <a:ext cx="4174471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66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solution of the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3B39C174-5EB2-4195-A215-AF21A7547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56" y="1618240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367" name="Equation" r:id="rId4" imgW="1828800" imgH="241200" progId="Equation.DSMT4">
                  <p:embed/>
                </p:oleObj>
              </mc:Choice>
              <mc:Fallback>
                <p:oleObj name="Equation" r:id="rId4" imgW="1828800" imgH="2412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3B39C174-5EB2-4195-A215-AF21A754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56" y="1618240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0C0B50A-93A7-4204-A7AE-51247C69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7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solution of the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3B39C174-5EB2-4195-A215-AF21A7547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56" y="1618240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03" name="Equation" r:id="rId4" imgW="1828800" imgH="241200" progId="Equation.DSMT4">
                  <p:embed/>
                </p:oleObj>
              </mc:Choice>
              <mc:Fallback>
                <p:oleObj name="Equation" r:id="rId4" imgW="1828800" imgH="2412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3B39C174-5EB2-4195-A215-AF21A754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56" y="1618240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0C0B50A-93A7-4204-A7AE-51247C69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56A41DFF-268C-4854-9B5E-5E3898270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2197193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04" name="Equation" r:id="rId6" imgW="1739880" imgH="469800" progId="Equation.DSMT4">
                  <p:embed/>
                </p:oleObj>
              </mc:Choice>
              <mc:Fallback>
                <p:oleObj name="Equation" r:id="rId6" imgW="1739880" imgH="4698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56A41DFF-268C-4854-9B5E-5E38982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97193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89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solution of the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equality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determine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9582820-03FF-4CDE-BBB1-72E5DB6B5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080" y="3974738"/>
          <a:ext cx="29067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29" name="Equation" r:id="rId4" imgW="1422360" imgH="241200" progId="Equation.DSMT4">
                  <p:embed/>
                </p:oleObj>
              </mc:Choice>
              <mc:Fallback>
                <p:oleObj name="Equation" r:id="rId4" imgW="142236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9582820-03FF-4CDE-BBB1-72E5DB6B5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080" y="3974738"/>
                        <a:ext cx="2906713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3B39C174-5EB2-4195-A215-AF21A7547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56" y="1618240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30" name="Equation" r:id="rId6" imgW="1828800" imgH="241200" progId="Equation.DSMT4">
                  <p:embed/>
                </p:oleObj>
              </mc:Choice>
              <mc:Fallback>
                <p:oleObj name="Equation" r:id="rId6" imgW="1828800" imgH="2412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3B39C174-5EB2-4195-A215-AF21A754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56" y="1618240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0C0B50A-93A7-4204-A7AE-51247C69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56A41DFF-268C-4854-9B5E-5E3898270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2197193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31" name="Equation" r:id="rId8" imgW="1739880" imgH="469800" progId="Equation.DSMT4">
                  <p:embed/>
                </p:oleObj>
              </mc:Choice>
              <mc:Fallback>
                <p:oleObj name="Equation" r:id="rId8" imgW="1739880" imgH="4698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56A41DFF-268C-4854-9B5E-5E38982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97193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What do we know</a:t>
            </a:r>
            <a:r>
              <a:rPr lang="ru-RU" sz="3600" b="1" dirty="0"/>
              <a:t>?</a:t>
            </a:r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762001"/>
            <a:ext cx="8603860" cy="5959471"/>
          </a:xfrm>
        </p:spPr>
        <p:txBody>
          <a:bodyPr>
            <a:noAutofit/>
          </a:bodyPr>
          <a:lstStyle/>
          <a:p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/>
              <a:t>Partial differential equations are extensions of the ordinary differential equations to the case where unknown function depends from many variables </a:t>
            </a:r>
          </a:p>
          <a:p>
            <a:pPr algn="just"/>
            <a:endParaRPr lang="en-US" sz="2800" dirty="0"/>
          </a:p>
          <a:p>
            <a:pPr marL="0" indent="0"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15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solution of the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equality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determine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9582820-03FF-4CDE-BBB1-72E5DB6B5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080" y="3974738"/>
          <a:ext cx="29067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58" name="Equation" r:id="rId4" imgW="1422360" imgH="241200" progId="Equation.DSMT4">
                  <p:embed/>
                </p:oleObj>
              </mc:Choice>
              <mc:Fallback>
                <p:oleObj name="Equation" r:id="rId4" imgW="142236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9582820-03FF-4CDE-BBB1-72E5DB6B5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080" y="3974738"/>
                        <a:ext cx="2906713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2A6EBF54-EDA1-44B7-A35B-32144761F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2523" y="4551000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59" name="Equation" r:id="rId6" imgW="698197" imgH="444307" progId="Equation.DSMT4">
                  <p:embed/>
                </p:oleObj>
              </mc:Choice>
              <mc:Fallback>
                <p:oleObj name="Equation" r:id="rId6" imgW="698197" imgH="444307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2A6EBF54-EDA1-44B7-A35B-32144761F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523" y="4551000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3B39C174-5EB2-4195-A215-AF21A7547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56" y="1618240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60" name="Equation" r:id="rId8" imgW="1828800" imgH="241200" progId="Equation.DSMT4">
                  <p:embed/>
                </p:oleObj>
              </mc:Choice>
              <mc:Fallback>
                <p:oleObj name="Equation" r:id="rId8" imgW="1828800" imgH="2412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3B39C174-5EB2-4195-A215-AF21A754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56" y="1618240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0C0B50A-93A7-4204-A7AE-51247C69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56A41DFF-268C-4854-9B5E-5E3898270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760" y="2197193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61" name="Equation" r:id="rId10" imgW="1739880" imgH="469800" progId="Equation.DSMT4">
                  <p:embed/>
                </p:oleObj>
              </mc:Choice>
              <mc:Fallback>
                <p:oleObj name="Equation" r:id="rId10" imgW="1739880" imgH="4698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56A41DFF-268C-4854-9B5E-5E38982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97193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599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Suppose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solution of the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equality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determine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 it to the previous equation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9582820-03FF-4CDE-BBB1-72E5DB6B5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56242"/>
              </p:ext>
            </p:extLst>
          </p:nvPr>
        </p:nvGraphicFramePr>
        <p:xfrm>
          <a:off x="3051080" y="3974738"/>
          <a:ext cx="29067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1" name="Equation" r:id="rId4" imgW="1422360" imgH="241200" progId="Equation.DSMT4">
                  <p:embed/>
                </p:oleObj>
              </mc:Choice>
              <mc:Fallback>
                <p:oleObj name="Equation" r:id="rId4" imgW="142236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D9582820-03FF-4CDE-BBB1-72E5DB6B5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080" y="3974738"/>
                        <a:ext cx="2906713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2A6EBF54-EDA1-44B7-A35B-32144761F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89289"/>
              </p:ext>
            </p:extLst>
          </p:nvPr>
        </p:nvGraphicFramePr>
        <p:xfrm>
          <a:off x="3722523" y="4551000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2" name="Equation" r:id="rId6" imgW="698197" imgH="444307" progId="Equation.DSMT4">
                  <p:embed/>
                </p:oleObj>
              </mc:Choice>
              <mc:Fallback>
                <p:oleObj name="Equation" r:id="rId6" imgW="698197" imgH="444307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2A6EBF54-EDA1-44B7-A35B-32144761F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523" y="4551000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3B39C174-5EB2-4195-A215-AF21A7547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36691"/>
              </p:ext>
            </p:extLst>
          </p:nvPr>
        </p:nvGraphicFramePr>
        <p:xfrm>
          <a:off x="2558256" y="1618240"/>
          <a:ext cx="40274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3" name="Equation" r:id="rId8" imgW="1828800" imgH="241200" progId="Equation.DSMT4">
                  <p:embed/>
                </p:oleObj>
              </mc:Choice>
              <mc:Fallback>
                <p:oleObj name="Equation" r:id="rId8" imgW="1828800" imgH="241200" progId="Equation.DSMT4">
                  <p:embed/>
                  <p:pic>
                    <p:nvPicPr>
                      <p:cNvPr id="30" name="Объект 29">
                        <a:extLst>
                          <a:ext uri="{FF2B5EF4-FFF2-40B4-BE49-F238E27FC236}">
                            <a16:creationId xmlns:a16="http://schemas.microsoft.com/office/drawing/2014/main" id="{3B39C174-5EB2-4195-A215-AF21A7547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56" y="1618240"/>
                        <a:ext cx="4027488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0C0B50A-93A7-4204-A7AE-51247C69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56A41DFF-268C-4854-9B5E-5E3898270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598618"/>
              </p:ext>
            </p:extLst>
          </p:nvPr>
        </p:nvGraphicFramePr>
        <p:xfrm>
          <a:off x="2411760" y="2197193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4" name="Equation" r:id="rId10" imgW="1739880" imgH="469800" progId="Equation.DSMT4">
                  <p:embed/>
                </p:oleObj>
              </mc:Choice>
              <mc:Fallback>
                <p:oleObj name="Equation" r:id="rId10" imgW="17398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197193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8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9069A0B6-97E9-4283-967A-362188BD1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49528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396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9069A0B6-97E9-4283-967A-362188BD1D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49528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F43D505E-6B78-40AF-9F27-E2D38C6E6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9478" y="1124744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397" name="Equation" r:id="rId6" imgW="698197" imgH="444307" progId="Equation.DSMT4">
                  <p:embed/>
                </p:oleObj>
              </mc:Choice>
              <mc:Fallback>
                <p:oleObj name="Equation" r:id="rId6" imgW="698197" imgH="444307" progId="Equation.DSMT4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F43D505E-6B78-40AF-9F27-E2D38C6E6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478" y="1124744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584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get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023A5445-6B47-4EE3-AB64-FC1E93A3D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41" y="2825750"/>
          <a:ext cx="5238747" cy="13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25" name="Equation" r:id="rId4" imgW="2095200" imgH="545760" progId="Equation.DSMT4">
                  <p:embed/>
                </p:oleObj>
              </mc:Choice>
              <mc:Fallback>
                <p:oleObj name="Equation" r:id="rId4" imgW="2095200" imgH="54576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023A5445-6B47-4EE3-AB64-FC1E93A3D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41" y="2825750"/>
                        <a:ext cx="5238747" cy="13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9069A0B6-97E9-4283-967A-362188BD1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49528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26" name="Equation" r:id="rId6" imgW="1739880" imgH="469800" progId="Equation.DSMT4">
                  <p:embed/>
                </p:oleObj>
              </mc:Choice>
              <mc:Fallback>
                <p:oleObj name="Equation" r:id="rId6" imgW="1739880" imgH="469800" progId="Equation.DSMT4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9069A0B6-97E9-4283-967A-362188BD1D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49528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F43D505E-6B78-40AF-9F27-E2D38C6E6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9478" y="1124744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27" name="Equation" r:id="rId8" imgW="698197" imgH="444307" progId="Equation.DSMT4">
                  <p:embed/>
                </p:oleObj>
              </mc:Choice>
              <mc:Fallback>
                <p:oleObj name="Equation" r:id="rId8" imgW="698197" imgH="444307" progId="Equation.DSMT4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F43D505E-6B78-40AF-9F27-E2D38C6E6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478" y="1124744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019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get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023A5445-6B47-4EE3-AB64-FC1E93A3D4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41" y="2825750"/>
          <a:ext cx="5238747" cy="13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54" name="Equation" r:id="rId4" imgW="2095200" imgH="545760" progId="Equation.DSMT4">
                  <p:embed/>
                </p:oleObj>
              </mc:Choice>
              <mc:Fallback>
                <p:oleObj name="Equation" r:id="rId4" imgW="2095200" imgH="54576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023A5445-6B47-4EE3-AB64-FC1E93A3D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41" y="2825750"/>
                        <a:ext cx="5238747" cy="13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9069A0B6-97E9-4283-967A-362188BD1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600" y="1049528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55" name="Equation" r:id="rId6" imgW="1739880" imgH="469800" progId="Equation.DSMT4">
                  <p:embed/>
                </p:oleObj>
              </mc:Choice>
              <mc:Fallback>
                <p:oleObj name="Equation" r:id="rId6" imgW="1739880" imgH="469800" progId="Equation.DSMT4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9069A0B6-97E9-4283-967A-362188BD1D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49528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F43D505E-6B78-40AF-9F27-E2D38C6E6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9478" y="1124744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56" name="Equation" r:id="rId8" imgW="698197" imgH="444307" progId="Equation.DSMT4">
                  <p:embed/>
                </p:oleObj>
              </mc:Choice>
              <mc:Fallback>
                <p:oleObj name="Equation" r:id="rId8" imgW="698197" imgH="444307" progId="Equation.DSMT4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F43D505E-6B78-40AF-9F27-E2D38C6E6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478" y="1124744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9B084E7A-B8A7-4BE0-8164-96339C803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4581128"/>
          <a:ext cx="4174471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57" name="Equation" r:id="rId10" imgW="1752600" imgH="254000" progId="Equation.DSMT4">
                  <p:embed/>
                </p:oleObj>
              </mc:Choice>
              <mc:Fallback>
                <p:oleObj name="Equation" r:id="rId10" imgW="1752600" imgH="254000" progId="Equation.DSMT4">
                  <p:embed/>
                  <p:pic>
                    <p:nvPicPr>
                      <p:cNvPr id="35" name="Объект 34">
                        <a:extLst>
                          <a:ext uri="{FF2B5EF4-FFF2-40B4-BE49-F238E27FC236}">
                            <a16:creationId xmlns:a16="http://schemas.microsoft.com/office/drawing/2014/main" id="{9B084E7A-B8A7-4BE0-8164-96339C803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4174471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833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4000" b="1" dirty="0"/>
              <a:t>Proof.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get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Conclusion?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471BE83-8868-4821-88C1-2FD330F3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DC09E461-AF2E-4D6B-A727-5959504B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04F5920-BD60-4132-A938-40FAB606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023A5445-6B47-4EE3-AB64-FC1E93A3D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63373"/>
              </p:ext>
            </p:extLst>
          </p:nvPr>
        </p:nvGraphicFramePr>
        <p:xfrm>
          <a:off x="1747841" y="2825750"/>
          <a:ext cx="5238747" cy="13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1" name="Equation" r:id="rId4" imgW="2095200" imgH="545760" progId="Equation.DSMT4">
                  <p:embed/>
                </p:oleObj>
              </mc:Choice>
              <mc:Fallback>
                <p:oleObj name="Equation" r:id="rId4" imgW="209520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41" y="2825750"/>
                        <a:ext cx="5238747" cy="13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9069A0B6-97E9-4283-967A-362188BD1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12019"/>
              </p:ext>
            </p:extLst>
          </p:nvPr>
        </p:nvGraphicFramePr>
        <p:xfrm>
          <a:off x="971600" y="1049528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2" name="Equation" r:id="rId6" imgW="1739880" imgH="469800" progId="Equation.DSMT4">
                  <p:embed/>
                </p:oleObj>
              </mc:Choice>
              <mc:Fallback>
                <p:oleObj name="Equation" r:id="rId6" imgW="1739880" imgH="4698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56A41DFF-268C-4854-9B5E-5E38982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049528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F43D505E-6B78-40AF-9F27-E2D38C6E6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79275"/>
              </p:ext>
            </p:extLst>
          </p:nvPr>
        </p:nvGraphicFramePr>
        <p:xfrm>
          <a:off x="6239478" y="1124744"/>
          <a:ext cx="1698954" cy="10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3" name="Equation" r:id="rId8" imgW="698197" imgH="444307" progId="Equation.DSMT4">
                  <p:embed/>
                </p:oleObj>
              </mc:Choice>
              <mc:Fallback>
                <p:oleObj name="Equation" r:id="rId8" imgW="698197" imgH="444307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2A6EBF54-EDA1-44B7-A35B-32144761F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478" y="1124744"/>
                        <a:ext cx="1698954" cy="105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9B084E7A-B8A7-4BE0-8164-96339C80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9370"/>
              </p:ext>
            </p:extLst>
          </p:nvPr>
        </p:nvGraphicFramePr>
        <p:xfrm>
          <a:off x="2483768" y="4581128"/>
          <a:ext cx="4174471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4" name="Equation" r:id="rId10" imgW="1752600" imgH="254000" progId="Equation.DSMT4">
                  <p:embed/>
                </p:oleObj>
              </mc:Choice>
              <mc:Fallback>
                <p:oleObj name="Equation" r:id="rId10" imgW="1752600" imgH="2540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9ADE42D-05C6-4474-A7CC-CE7C80520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4174471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016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Characteristic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08520" y="901978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60B1080-D1BB-4E32-820C-3D4B76CE13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119675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68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60B1080-D1BB-4E32-820C-3D4B76CE1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B09C389-348C-454E-AB8A-9AE7F1F5A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2060848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69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9B09C389-348C-454E-AB8A-9AE7F1F5A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060848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41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Characteristic equation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08520" y="901978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Equation in new variables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general solution of the equation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function 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the equation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60B1080-D1BB-4E32-820C-3D4B76CE1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31400"/>
              </p:ext>
            </p:extLst>
          </p:nvPr>
        </p:nvGraphicFramePr>
        <p:xfrm>
          <a:off x="1331640" y="1196752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B1EDA004-CC84-41DD-9C11-E5E29DB98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B09C389-348C-454E-AB8A-9AE7F1F5A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90145"/>
              </p:ext>
            </p:extLst>
          </p:nvPr>
        </p:nvGraphicFramePr>
        <p:xfrm>
          <a:off x="1835696" y="2060848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3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D6C96403-6570-4829-BD29-2668E29B4E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060848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69C76F6-368E-4A7D-BFAA-4C151B213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29176"/>
              </p:ext>
            </p:extLst>
          </p:nvPr>
        </p:nvGraphicFramePr>
        <p:xfrm>
          <a:off x="2515834" y="4293096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4" name="Equation" r:id="rId8" imgW="1739880" imgH="469800" progId="Equation.DSMT4">
                  <p:embed/>
                </p:oleObj>
              </mc:Choice>
              <mc:Fallback>
                <p:oleObj name="Equation" r:id="rId8" imgW="1739880" imgH="469800" progId="Equation.DSMT4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56A41DFF-268C-4854-9B5E-5E38982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4293096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5F9756E-8ED5-424A-9237-4621007B4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82763"/>
              </p:ext>
            </p:extLst>
          </p:nvPr>
        </p:nvGraphicFramePr>
        <p:xfrm>
          <a:off x="2483768" y="5860181"/>
          <a:ext cx="4174471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5" name="Equation" r:id="rId10" imgW="1752600" imgH="254000" progId="Equation.DSMT4">
                  <p:embed/>
                </p:oleObj>
              </mc:Choice>
              <mc:Fallback>
                <p:oleObj name="Equation" r:id="rId10" imgW="1752600" imgH="2540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9ADE42D-05C6-4474-A7CC-CE7C80520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860181"/>
                        <a:ext cx="4174471" cy="66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798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Classification of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79CE96A-9882-499E-AB86-17F1CAB6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834" y="1556792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86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79CE96A-9882-499E-AB86-17F1CAB6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1556792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89DB79-5327-45C8-8669-2C892F44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D22B3C3-B3B2-4F66-B307-0EAA809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34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Classification of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we can analyze it?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79CE96A-9882-499E-AB86-17F1CAB6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834" y="1556792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0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79CE96A-9882-499E-AB86-17F1CAB6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1556792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89DB79-5327-45C8-8669-2C892F44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D22B3C3-B3B2-4F66-B307-0EAA809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6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What do we know</a:t>
            </a:r>
            <a:r>
              <a:rPr lang="ru-RU" sz="3600" b="1" dirty="0"/>
              <a:t>?</a:t>
            </a:r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762001"/>
            <a:ext cx="8603860" cy="5959471"/>
          </a:xfrm>
        </p:spPr>
        <p:txBody>
          <a:bodyPr>
            <a:noAutofit/>
          </a:bodyPr>
          <a:lstStyle/>
          <a:p>
            <a:endParaRPr lang="ru-RU" sz="1400" b="1" dirty="0">
              <a:solidFill>
                <a:srgbClr val="7030A0"/>
              </a:solidFill>
            </a:endParaRPr>
          </a:p>
          <a:p>
            <a:pPr algn="just"/>
            <a:r>
              <a:rPr lang="en-US" sz="2800" dirty="0"/>
              <a:t>Partial differential equations are extensions of the ordinary differential equations to the case where unknown function depends from many variables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Partial differential equations are mathematical models of many physical (and not only physical) phenomena</a:t>
            </a:r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200" dirty="0"/>
          </a:p>
          <a:p>
            <a:pPr algn="just"/>
            <a:endParaRPr lang="en-US" sz="12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69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Classification of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we can analyze it?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79CE96A-9882-499E-AB86-17F1CAB6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834" y="1556792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38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79CE96A-9882-499E-AB86-17F1CAB6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1556792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89DB79-5327-45C8-8669-2C892F44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3EE1FEC-5754-4D14-9C4D-174AE73FCD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7732" y="3205305"/>
          <a:ext cx="3938484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39" name="Equation" r:id="rId6" imgW="1511280" imgH="495000" progId="Equation.DSMT4">
                  <p:embed/>
                </p:oleObj>
              </mc:Choice>
              <mc:Fallback>
                <p:oleObj name="Equation" r:id="rId6" imgW="1511280" imgH="4950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3EE1FEC-5754-4D14-9C4D-174AE73FC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732" y="3205305"/>
                        <a:ext cx="3938484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FD22B3C3-B3B2-4F66-B307-0EAA809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64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Classification of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we can analyze it?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Conclusion?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79CE96A-9882-499E-AB86-17F1CAB6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834" y="1556792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62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379CE96A-9882-499E-AB86-17F1CAB6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1556792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89DB79-5327-45C8-8669-2C892F44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3EE1FEC-5754-4D14-9C4D-174AE73FCD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7732" y="3205305"/>
          <a:ext cx="3938484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63" name="Equation" r:id="rId6" imgW="1511280" imgH="495000" progId="Equation.DSMT4">
                  <p:embed/>
                </p:oleObj>
              </mc:Choice>
              <mc:Fallback>
                <p:oleObj name="Equation" r:id="rId6" imgW="1511280" imgH="4950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3EE1FEC-5754-4D14-9C4D-174AE73FC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732" y="3205305"/>
                        <a:ext cx="3938484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FD22B3C3-B3B2-4F66-B307-0EAA809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25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80134"/>
          </a:xfrm>
        </p:spPr>
        <p:txBody>
          <a:bodyPr>
            <a:normAutofit/>
          </a:bodyPr>
          <a:lstStyle/>
          <a:p>
            <a:r>
              <a:rPr lang="en-US" sz="4000" b="1" dirty="0"/>
              <a:t>Classification of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2557" y="1124743"/>
            <a:ext cx="9144000" cy="560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we can analyze it?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Conclusion?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 depends from the sigh of the value</a:t>
            </a:r>
          </a:p>
          <a:p>
            <a:pPr marL="0" indent="0" algn="ctr">
              <a:buNone/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that is called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discriminant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9210" indent="0" algn="ctr">
              <a:spcAft>
                <a:spcPts val="0"/>
              </a:spcAft>
              <a:buNone/>
              <a:tabLst>
                <a:tab pos="1350645" algn="l"/>
                <a:tab pos="3420745" algn="l"/>
              </a:tabLst>
            </a:pPr>
            <a:endParaRPr lang="ru-RU" sz="2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79CE96A-9882-499E-AB86-17F1CAB63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98347"/>
              </p:ext>
            </p:extLst>
          </p:nvPr>
        </p:nvGraphicFramePr>
        <p:xfrm>
          <a:off x="2515834" y="1556792"/>
          <a:ext cx="4185355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95" name="Equation" r:id="rId4" imgW="1739880" imgH="469800" progId="Equation.DSMT4">
                  <p:embed/>
                </p:oleObj>
              </mc:Choice>
              <mc:Fallback>
                <p:oleObj name="Equation" r:id="rId4" imgW="1739880" imgH="4698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69C76F6-368E-4A7D-BFAA-4C151B213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834" y="1556792"/>
                        <a:ext cx="4185355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89DB79-5327-45C8-8669-2C892F44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3EE1FEC-5754-4D14-9C4D-174AE73FC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5247"/>
              </p:ext>
            </p:extLst>
          </p:nvPr>
        </p:nvGraphicFramePr>
        <p:xfrm>
          <a:off x="2577732" y="3205305"/>
          <a:ext cx="3938484" cy="115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96" name="Equation" r:id="rId6" imgW="1511280" imgH="495000" progId="Equation.DSMT4">
                  <p:embed/>
                </p:oleObj>
              </mc:Choice>
              <mc:Fallback>
                <p:oleObj name="Equation" r:id="rId6" imgW="151128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732" y="3205305"/>
                        <a:ext cx="3938484" cy="1159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FD22B3C3-B3B2-4F66-B307-0EAA809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FE1A060-F504-4A9D-B215-AAC114DC3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83331"/>
              </p:ext>
            </p:extLst>
          </p:nvPr>
        </p:nvGraphicFramePr>
        <p:xfrm>
          <a:off x="3622675" y="5517232"/>
          <a:ext cx="19748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97" name="Equation" r:id="rId8" imgW="939600" imgH="241200" progId="Equation.DSMT4">
                  <p:embed/>
                </p:oleObj>
              </mc:Choice>
              <mc:Fallback>
                <p:oleObj name="Equation" r:id="rId8" imgW="9396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5517232"/>
                        <a:ext cx="1974850" cy="569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021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8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8DAF67E-F5D5-406F-9FA5-0988F0021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663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equation is called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hyperboli</a:t>
            </a:r>
            <a:r>
              <a:rPr lang="en-US" sz="2800" b="1" dirty="0">
                <a:latin typeface="Times New Roman" panose="02020603050405020304" pitchFamily="18" charset="0"/>
              </a:rPr>
              <a:t>c if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                      parabolic </a:t>
            </a:r>
            <a:r>
              <a:rPr lang="en-US" sz="2800" b="1" dirty="0">
                <a:latin typeface="Times New Roman" panose="02020603050405020304" pitchFamily="18" charset="0"/>
              </a:rPr>
              <a:t>if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				  and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elliptic</a:t>
            </a:r>
            <a:r>
              <a:rPr lang="en-US" sz="2800" b="1" dirty="0">
                <a:latin typeface="Times New Roman" panose="02020603050405020304" pitchFamily="18" charset="0"/>
              </a:rPr>
              <a:t> if 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AE889D-BD9B-4FCE-9821-3F2D7B793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506831"/>
              </p:ext>
            </p:extLst>
          </p:nvPr>
        </p:nvGraphicFramePr>
        <p:xfrm>
          <a:off x="6228184" y="1977589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8" name="Equation" r:id="rId4" imgW="952087" imgH="241195" progId="Equation.DSMT4">
                  <p:embed/>
                </p:oleObj>
              </mc:Choice>
              <mc:Fallback>
                <p:oleObj name="Equation" r:id="rId4" imgW="952087" imgH="241195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FAE889D-BD9B-4FCE-9821-3F2D7B7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977589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35F9C24-04AC-4AF3-A9EC-D860B30D7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802" y="2481645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9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35F9C24-04AC-4AF3-A9EC-D860B30D7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02" y="2481645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AB96217-F859-45A8-B4D5-9129991CD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6482"/>
              </p:ext>
            </p:extLst>
          </p:nvPr>
        </p:nvGraphicFramePr>
        <p:xfrm>
          <a:off x="6017468" y="2985641"/>
          <a:ext cx="1866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20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3AB96217-F859-45A8-B4D5-9129991C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468" y="2985641"/>
                        <a:ext cx="18669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21" name="Equation" r:id="rId10" imgW="2806700" imgH="279400" progId="Equation.DSMT4">
                  <p:embed/>
                </p:oleObj>
              </mc:Choice>
              <mc:Fallback>
                <p:oleObj name="Equation" r:id="rId10" imgW="2806700" imgH="2794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8DAF67E-F5D5-406F-9FA5-0988F0021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595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The equation is called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hyperboli</a:t>
            </a:r>
            <a:r>
              <a:rPr lang="en-US" sz="2800" dirty="0">
                <a:latin typeface="Times New Roman" panose="02020603050405020304" pitchFamily="18" charset="0"/>
              </a:rPr>
              <a:t>c if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                      parabolic </a:t>
            </a:r>
            <a:r>
              <a:rPr lang="en-US" sz="2800" dirty="0">
                <a:latin typeface="Times New Roman" panose="02020603050405020304" pitchFamily="18" charset="0"/>
              </a:rPr>
              <a:t>if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				  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elliptic</a:t>
            </a:r>
            <a:r>
              <a:rPr lang="en-US" sz="2800" dirty="0">
                <a:latin typeface="Times New Roman" panose="02020603050405020304" pitchFamily="18" charset="0"/>
              </a:rPr>
              <a:t> if 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</a:rPr>
              <a:t>Remark</a:t>
            </a:r>
            <a:r>
              <a:rPr lang="en-US" sz="2400" dirty="0">
                <a:latin typeface="Times New Roman" panose="02020603050405020304" pitchFamily="18" charset="0"/>
              </a:rPr>
              <a:t>. For the equations with variable coefficients the equation can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             have the different type at the different points.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AE889D-BD9B-4FCE-9821-3F2D7B793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399" y="1977589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2" name="Equation" r:id="rId4" imgW="952087" imgH="241195" progId="Equation.DSMT4">
                  <p:embed/>
                </p:oleObj>
              </mc:Choice>
              <mc:Fallback>
                <p:oleObj name="Equation" r:id="rId4" imgW="952087" imgH="241195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FAE889D-BD9B-4FCE-9821-3F2D7B7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399" y="1977589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35F9C24-04AC-4AF3-A9EC-D860B30D7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802" y="2481645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3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35F9C24-04AC-4AF3-A9EC-D860B30D7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02" y="2481645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AB96217-F859-45A8-B4D5-9129991CD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4938" y="2985641"/>
          <a:ext cx="1866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4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3AB96217-F859-45A8-B4D5-9129991C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938" y="2985641"/>
                        <a:ext cx="18669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5" name="Equation" r:id="rId10" imgW="2806700" imgH="279400" progId="Equation.DSMT4">
                  <p:embed/>
                </p:oleObj>
              </mc:Choice>
              <mc:Fallback>
                <p:oleObj name="Equation" r:id="rId10" imgW="2806700" imgH="2794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8DAF67E-F5D5-406F-9FA5-0988F0021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48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The equation is called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hyperboli</a:t>
            </a:r>
            <a:r>
              <a:rPr lang="en-US" sz="2800" dirty="0">
                <a:latin typeface="Times New Roman" panose="02020603050405020304" pitchFamily="18" charset="0"/>
              </a:rPr>
              <a:t>c if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                      parabolic </a:t>
            </a:r>
            <a:r>
              <a:rPr lang="en-US" sz="2800" dirty="0">
                <a:latin typeface="Times New Roman" panose="02020603050405020304" pitchFamily="18" charset="0"/>
              </a:rPr>
              <a:t>if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				  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elliptic</a:t>
            </a:r>
            <a:r>
              <a:rPr lang="en-US" sz="2800" dirty="0">
                <a:latin typeface="Times New Roman" panose="02020603050405020304" pitchFamily="18" charset="0"/>
              </a:rPr>
              <a:t> if 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</a:rPr>
              <a:t>Remark</a:t>
            </a:r>
            <a:r>
              <a:rPr lang="en-US" sz="2400" dirty="0">
                <a:latin typeface="Times New Roman" panose="02020603050405020304" pitchFamily="18" charset="0"/>
              </a:rPr>
              <a:t>. For the equations with variable coefficients the equation can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             have the different type at the different points.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heat equation 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4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AE889D-BD9B-4FCE-9821-3F2D7B793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399" y="1977589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66" name="Equation" r:id="rId4" imgW="952087" imgH="241195" progId="Equation.DSMT4">
                  <p:embed/>
                </p:oleObj>
              </mc:Choice>
              <mc:Fallback>
                <p:oleObj name="Equation" r:id="rId4" imgW="952087" imgH="241195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FAE889D-BD9B-4FCE-9821-3F2D7B7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399" y="1977589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35F9C24-04AC-4AF3-A9EC-D860B30D7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802" y="2481645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67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35F9C24-04AC-4AF3-A9EC-D860B30D7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02" y="2481645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AB96217-F859-45A8-B4D5-9129991CD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4938" y="2985641"/>
          <a:ext cx="1866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68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3AB96217-F859-45A8-B4D5-9129991C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938" y="2985641"/>
                        <a:ext cx="18669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69" name="Equation" r:id="rId10" imgW="2806700" imgH="279400" progId="Equation.DSMT4">
                  <p:embed/>
                </p:oleObj>
              </mc:Choice>
              <mc:Fallback>
                <p:oleObj name="Equation" r:id="rId10" imgW="2806700" imgH="2794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8DAF67E-F5D5-406F-9FA5-0988F0021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978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The equation is called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hyperboli</a:t>
            </a:r>
            <a:r>
              <a:rPr lang="en-US" sz="2800" dirty="0">
                <a:latin typeface="Times New Roman" panose="02020603050405020304" pitchFamily="18" charset="0"/>
              </a:rPr>
              <a:t>c if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                      parabolic </a:t>
            </a:r>
            <a:r>
              <a:rPr lang="en-US" sz="2800" dirty="0">
                <a:latin typeface="Times New Roman" panose="02020603050405020304" pitchFamily="18" charset="0"/>
              </a:rPr>
              <a:t>if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				  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elliptic</a:t>
            </a:r>
            <a:r>
              <a:rPr lang="en-US" sz="2800" dirty="0">
                <a:latin typeface="Times New Roman" panose="02020603050405020304" pitchFamily="18" charset="0"/>
              </a:rPr>
              <a:t> if 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</a:rPr>
              <a:t>Remark</a:t>
            </a:r>
            <a:r>
              <a:rPr lang="en-US" sz="2400" dirty="0">
                <a:latin typeface="Times New Roman" panose="02020603050405020304" pitchFamily="18" charset="0"/>
              </a:rPr>
              <a:t>. For the equations with variable coefficients the equation can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             have the different type at the different points.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heat equation 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string vibration equation 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AE889D-BD9B-4FCE-9821-3F2D7B793D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399" y="1977589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90" name="Equation" r:id="rId4" imgW="952087" imgH="241195" progId="Equation.DSMT4">
                  <p:embed/>
                </p:oleObj>
              </mc:Choice>
              <mc:Fallback>
                <p:oleObj name="Equation" r:id="rId4" imgW="952087" imgH="241195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FAE889D-BD9B-4FCE-9821-3F2D7B7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399" y="1977589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35F9C24-04AC-4AF3-A9EC-D860B30D7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6802" y="2481645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91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35F9C24-04AC-4AF3-A9EC-D860B30D7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02" y="2481645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AB96217-F859-45A8-B4D5-9129991CD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4938" y="2985641"/>
          <a:ext cx="1866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92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3AB96217-F859-45A8-B4D5-9129991C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938" y="2985641"/>
                        <a:ext cx="18669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693" name="Equation" r:id="rId10" imgW="2806700" imgH="279400" progId="Equation.DSMT4">
                  <p:embed/>
                </p:oleObj>
              </mc:Choice>
              <mc:Fallback>
                <p:oleObj name="Equation" r:id="rId10" imgW="2806700" imgH="2794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8DAF67E-F5D5-406F-9FA5-0988F0021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45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780134"/>
          </a:xfrm>
        </p:spPr>
        <p:txBody>
          <a:bodyPr>
            <a:normAutofit/>
          </a:bodyPr>
          <a:lstStyle/>
          <a:p>
            <a:r>
              <a:rPr lang="en-US" sz="3600" b="1" dirty="0"/>
              <a:t>Classification of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850724"/>
            <a:ext cx="91440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The equation is called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hyperboli</a:t>
            </a:r>
            <a:r>
              <a:rPr lang="en-US" sz="2800" dirty="0">
                <a:latin typeface="Times New Roman" panose="02020603050405020304" pitchFamily="18" charset="0"/>
              </a:rPr>
              <a:t>c if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</a:rPr>
              <a:t>                                           parabolic </a:t>
            </a:r>
            <a:r>
              <a:rPr lang="en-US" sz="2800" dirty="0">
                <a:latin typeface="Times New Roman" panose="02020603050405020304" pitchFamily="18" charset="0"/>
              </a:rPr>
              <a:t>if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				  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elliptic</a:t>
            </a:r>
            <a:r>
              <a:rPr lang="en-US" sz="2800" dirty="0">
                <a:latin typeface="Times New Roman" panose="02020603050405020304" pitchFamily="18" charset="0"/>
              </a:rPr>
              <a:t> if  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</a:rPr>
              <a:t>Remark</a:t>
            </a:r>
            <a:r>
              <a:rPr lang="en-US" sz="2400" dirty="0">
                <a:latin typeface="Times New Roman" panose="02020603050405020304" pitchFamily="18" charset="0"/>
              </a:rPr>
              <a:t>. For the equations with variable coefficients the equation can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             have the different type at the different points.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heat equation 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24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string vibration equation 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is the type of the Poisson equation 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b="1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4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80">
            <a:extLst>
              <a:ext uri="{FF2B5EF4-FFF2-40B4-BE49-F238E27FC236}">
                <a16:creationId xmlns:a16="http://schemas.microsoft.com/office/drawing/2014/main" id="{3BE70532-C4AB-4DA8-84F1-0BA52C7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9CBF3-E3FC-40E5-80C6-5D9CA9BB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7BD6438-CBB9-490C-8E35-E709FBAC2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93FBB7-3AFC-469B-8CF3-404F1457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020C5F9-FF68-4D7D-9581-D2906A41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FAE889D-BD9B-4FCE-9821-3F2D7B793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42449"/>
              </p:ext>
            </p:extLst>
          </p:nvPr>
        </p:nvGraphicFramePr>
        <p:xfrm>
          <a:off x="5853399" y="1977589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9" name="Equation" r:id="rId4" imgW="952087" imgH="241195" progId="Equation.DSMT4">
                  <p:embed/>
                </p:oleObj>
              </mc:Choice>
              <mc:Fallback>
                <p:oleObj name="Equation" r:id="rId4" imgW="952087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399" y="1977589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35F9C24-04AC-4AF3-A9EC-D860B30D7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74795"/>
              </p:ext>
            </p:extLst>
          </p:nvPr>
        </p:nvGraphicFramePr>
        <p:xfrm>
          <a:off x="5906802" y="2481645"/>
          <a:ext cx="1944216" cy="58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0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FAE889D-BD9B-4FCE-9821-3F2D7B793D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02" y="2481645"/>
                        <a:ext cx="1944216" cy="587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AB96217-F859-45A8-B4D5-9129991CD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98715"/>
              </p:ext>
            </p:extLst>
          </p:nvPr>
        </p:nvGraphicFramePr>
        <p:xfrm>
          <a:off x="5934938" y="2985641"/>
          <a:ext cx="1866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1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135F9C24-04AC-4AF3-A9EC-D860B30D7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938" y="2985641"/>
                        <a:ext cx="186690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8DAF67E-F5D5-406F-9FA5-0988F0021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71150"/>
              </p:ext>
            </p:extLst>
          </p:nvPr>
        </p:nvGraphicFramePr>
        <p:xfrm>
          <a:off x="1262081" y="819622"/>
          <a:ext cx="676630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2" name="Equation" r:id="rId10" imgW="2806700" imgH="279400" progId="Equation.DSMT4">
                  <p:embed/>
                </p:oleObj>
              </mc:Choice>
              <mc:Fallback>
                <p:oleObj name="Equation" r:id="rId10" imgW="2806700" imgH="2794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4A25EB4-88DB-41BB-9F03-977F2999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1" y="819622"/>
                        <a:ext cx="6766303" cy="66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299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Hyperbolic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6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07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9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FCC03-96C7-40C1-B142-F08D3A01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211014"/>
            <a:ext cx="8568952" cy="69770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Partial differential equations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223180"/>
            <a:ext cx="9144000" cy="54238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00" dirty="0"/>
          </a:p>
          <a:p>
            <a:pPr marL="0" indent="0" algn="ctr">
              <a:spcBef>
                <a:spcPts val="600"/>
              </a:spcBef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5400" b="1" dirty="0">
                <a:solidFill>
                  <a:srgbClr val="FF0000"/>
                </a:solidFill>
              </a:rPr>
              <a:t>Part I. INTRODUCTION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Lecture 3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Classification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800" b="1" dirty="0">
                <a:solidFill>
                  <a:srgbClr val="FF0000"/>
                </a:solidFill>
              </a:rPr>
              <a:t>of p</a:t>
            </a:r>
            <a:r>
              <a:rPr lang="en-US" sz="5400" b="1" dirty="0">
                <a:solidFill>
                  <a:srgbClr val="FF0000"/>
                </a:solidFill>
              </a:rPr>
              <a:t>artial differential equations</a:t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23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Hyperbolic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two characteristic equations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4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5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6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66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Hyperbolic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two characteristic equations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 its general solutions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73930"/>
              </p:ext>
            </p:extLst>
          </p:nvPr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2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60B1080-D1BB-4E32-820C-3D4B76CE1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43085"/>
              </p:ext>
            </p:extLst>
          </p:nvPr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23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9B09C389-348C-454E-AB8A-9AE7F1F5A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08138"/>
              </p:ext>
            </p:extLst>
          </p:nvPr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24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3EE1FEC-5754-4D14-9C4D-174AE73FCD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7D2CF86-F299-4D95-8E28-9C60EE0F5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06350"/>
              </p:ext>
            </p:extLst>
          </p:nvPr>
        </p:nvGraphicFramePr>
        <p:xfrm>
          <a:off x="2877759" y="5828342"/>
          <a:ext cx="3422433" cy="4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825" name="Equation" r:id="rId10" imgW="1524000" imgH="203200" progId="Equation.DSMT4">
                  <p:embed/>
                </p:oleObj>
              </mc:Choice>
              <mc:Fallback>
                <p:oleObj name="Equation" r:id="rId10" imgW="15240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759" y="5828342"/>
                        <a:ext cx="3422433" cy="408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76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Hyperbolic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two characteristic equations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 its general solutions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6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7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8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7D2CF86-F299-4D95-8E28-9C60EE0F5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7759" y="5828342"/>
          <a:ext cx="3422433" cy="4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9" name="Equation" r:id="rId10" imgW="1524000" imgH="203200" progId="Equation.DSMT4">
                  <p:embed/>
                </p:oleObj>
              </mc:Choice>
              <mc:Fallback>
                <p:oleObj name="Equation" r:id="rId10" imgW="1524000" imgH="2032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7D2CF86-F299-4D95-8E28-9C60EE0F5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759" y="5828342"/>
                        <a:ext cx="3422433" cy="408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CB4A53-D856-4289-B2C6-45A2364A8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1705" y="6238737"/>
          <a:ext cx="2402423" cy="43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0" name="Equation" r:id="rId12" imgW="977900" imgH="228600" progId="Equation.DSMT4">
                  <p:embed/>
                </p:oleObj>
              </mc:Choice>
              <mc:Fallback>
                <p:oleObj name="Equation" r:id="rId12" imgW="977900" imgH="2286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89CB4A53-D856-4289-B2C6-45A2364A8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705" y="6238737"/>
                        <a:ext cx="2402423" cy="430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5610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hyperbolic equations  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5EED986-31BB-4862-BDAF-F8F326BE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DDBCC6-F276-4528-8DE8-B5BD9229F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175" y="1124744"/>
          <a:ext cx="3146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4" name="Equation" r:id="rId4" imgW="1358640" imgH="279360" progId="Equation.DSMT4">
                  <p:embed/>
                </p:oleObj>
              </mc:Choice>
              <mc:Fallback>
                <p:oleObj name="Equation" r:id="rId4" imgW="1358640" imgH="2793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0DDBCC6-F276-4528-8DE8-B5BD9229F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124744"/>
                        <a:ext cx="31464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extLst>
              <a:ext uri="{FF2B5EF4-FFF2-40B4-BE49-F238E27FC236}">
                <a16:creationId xmlns:a16="http://schemas.microsoft.com/office/drawing/2014/main" id="{1670CC6F-B1FA-489E-AB65-AE9F1DC0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2D9F33AC-865E-44D2-B4BE-F37DAB37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02B4BC80-DA33-4452-8AC2-1A80FE29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D030F7C7-14A2-41BD-ADE5-BD38F31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9482029-4F8C-4D98-977C-3B3BEC28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68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hyperbolic equations  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5EED986-31BB-4862-BDAF-F8F326BE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DDBCC6-F276-4528-8DE8-B5BD9229F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175" y="1124744"/>
          <a:ext cx="3146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6" name="Equation" r:id="rId4" imgW="1358640" imgH="279360" progId="Equation.DSMT4">
                  <p:embed/>
                </p:oleObj>
              </mc:Choice>
              <mc:Fallback>
                <p:oleObj name="Equation" r:id="rId4" imgW="1358640" imgH="2793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0DDBCC6-F276-4528-8DE8-B5BD9229F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124744"/>
                        <a:ext cx="31464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extLst>
              <a:ext uri="{FF2B5EF4-FFF2-40B4-BE49-F238E27FC236}">
                <a16:creationId xmlns:a16="http://schemas.microsoft.com/office/drawing/2014/main" id="{1670CC6F-B1FA-489E-AB65-AE9F1DC0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5351B18F-9A1C-426A-BBBA-6A73EB489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853" y="2239417"/>
          <a:ext cx="3558339" cy="4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7" name="Equation" r:id="rId6" imgW="1346200" imgH="203200" progId="Equation.DSMT4">
                  <p:embed/>
                </p:oleObj>
              </mc:Choice>
              <mc:Fallback>
                <p:oleObj name="Equation" r:id="rId6" imgW="1346200" imgH="2032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5351B18F-9A1C-426A-BBBA-6A73EB489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853" y="2239417"/>
                        <a:ext cx="3558339" cy="469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3">
            <a:extLst>
              <a:ext uri="{FF2B5EF4-FFF2-40B4-BE49-F238E27FC236}">
                <a16:creationId xmlns:a16="http://schemas.microsoft.com/office/drawing/2014/main" id="{2D9F33AC-865E-44D2-B4BE-F37DAB37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7247F94-BF1D-43A1-9235-BA1C04F75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6384" y="2708920"/>
          <a:ext cx="2955776" cy="7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08" name="Equation" r:id="rId8" imgW="1371600" imgH="393700" progId="Equation.DSMT4">
                  <p:embed/>
                </p:oleObj>
              </mc:Choice>
              <mc:Fallback>
                <p:oleObj name="Equation" r:id="rId8" imgW="1371600" imgH="3937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07247F94-BF1D-43A1-9235-BA1C04F75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384" y="2708920"/>
                        <a:ext cx="2955776" cy="77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>
            <a:extLst>
              <a:ext uri="{FF2B5EF4-FFF2-40B4-BE49-F238E27FC236}">
                <a16:creationId xmlns:a16="http://schemas.microsoft.com/office/drawing/2014/main" id="{02B4BC80-DA33-4452-8AC2-1A80FE29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D030F7C7-14A2-41BD-ADE5-BD38F31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9482029-4F8C-4D98-977C-3B3BEC28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46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hyperbolic equations  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5EED986-31BB-4862-BDAF-F8F326BE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DDBCC6-F276-4528-8DE8-B5BD9229F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1175" y="1124744"/>
          <a:ext cx="3146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4" name="Equation" r:id="rId4" imgW="1358640" imgH="279360" progId="Equation.DSMT4">
                  <p:embed/>
                </p:oleObj>
              </mc:Choice>
              <mc:Fallback>
                <p:oleObj name="Equation" r:id="rId4" imgW="1358640" imgH="2793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0DDBCC6-F276-4528-8DE8-B5BD9229F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124744"/>
                        <a:ext cx="31464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extLst>
              <a:ext uri="{FF2B5EF4-FFF2-40B4-BE49-F238E27FC236}">
                <a16:creationId xmlns:a16="http://schemas.microsoft.com/office/drawing/2014/main" id="{1670CC6F-B1FA-489E-AB65-AE9F1DC0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5351B18F-9A1C-426A-BBBA-6A73EB489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853" y="2239417"/>
          <a:ext cx="3558339" cy="4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5" name="Equation" r:id="rId6" imgW="1346200" imgH="203200" progId="Equation.DSMT4">
                  <p:embed/>
                </p:oleObj>
              </mc:Choice>
              <mc:Fallback>
                <p:oleObj name="Equation" r:id="rId6" imgW="1346200" imgH="20320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5351B18F-9A1C-426A-BBBA-6A73EB489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853" y="2239417"/>
                        <a:ext cx="3558339" cy="469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3">
            <a:extLst>
              <a:ext uri="{FF2B5EF4-FFF2-40B4-BE49-F238E27FC236}">
                <a16:creationId xmlns:a16="http://schemas.microsoft.com/office/drawing/2014/main" id="{2D9F33AC-865E-44D2-B4BE-F37DAB37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7247F94-BF1D-43A1-9235-BA1C04F75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6384" y="2708920"/>
          <a:ext cx="2955776" cy="7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6" name="Equation" r:id="rId8" imgW="1371600" imgH="393700" progId="Equation.DSMT4">
                  <p:embed/>
                </p:oleObj>
              </mc:Choice>
              <mc:Fallback>
                <p:oleObj name="Equation" r:id="rId8" imgW="1371600" imgH="3937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07247F94-BF1D-43A1-9235-BA1C04F75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384" y="2708920"/>
                        <a:ext cx="2955776" cy="77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>
            <a:extLst>
              <a:ext uri="{FF2B5EF4-FFF2-40B4-BE49-F238E27FC236}">
                <a16:creationId xmlns:a16="http://schemas.microsoft.com/office/drawing/2014/main" id="{02B4BC80-DA33-4452-8AC2-1A80FE29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37C193E4-996C-4B8E-89CB-716179DCE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72" y="3429000"/>
          <a:ext cx="822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7" name="Equation" r:id="rId10" imgW="2730500" imgH="419100" progId="Equation.DSMT4">
                  <p:embed/>
                </p:oleObj>
              </mc:Choice>
              <mc:Fallback>
                <p:oleObj name="Equation" r:id="rId10" imgW="2730500" imgH="41910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37C193E4-996C-4B8E-89CB-716179DCE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72" y="3429000"/>
                        <a:ext cx="8229600" cy="10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7">
            <a:extLst>
              <a:ext uri="{FF2B5EF4-FFF2-40B4-BE49-F238E27FC236}">
                <a16:creationId xmlns:a16="http://schemas.microsoft.com/office/drawing/2014/main" id="{D030F7C7-14A2-41BD-ADE5-BD38F31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9482029-4F8C-4D98-977C-3B3BEC28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800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2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hyperbolic equations  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Second canonic form of hyperbolic equations 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5EED986-31BB-4862-BDAF-F8F326BE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DDBCC6-F276-4528-8DE8-B5BD9229F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98734"/>
              </p:ext>
            </p:extLst>
          </p:nvPr>
        </p:nvGraphicFramePr>
        <p:xfrm>
          <a:off x="3051175" y="1124744"/>
          <a:ext cx="3146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52" name="Equation" r:id="rId4" imgW="1358640" imgH="279360" progId="Equation.DSMT4">
                  <p:embed/>
                </p:oleObj>
              </mc:Choice>
              <mc:Fallback>
                <p:oleObj name="Equation" r:id="rId4" imgW="135864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124744"/>
                        <a:ext cx="31464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extLst>
              <a:ext uri="{FF2B5EF4-FFF2-40B4-BE49-F238E27FC236}">
                <a16:creationId xmlns:a16="http://schemas.microsoft.com/office/drawing/2014/main" id="{1670CC6F-B1FA-489E-AB65-AE9F1DC0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5351B18F-9A1C-426A-BBBA-6A73EB489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31621"/>
              </p:ext>
            </p:extLst>
          </p:nvPr>
        </p:nvGraphicFramePr>
        <p:xfrm>
          <a:off x="2741853" y="2239417"/>
          <a:ext cx="3558339" cy="4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53" name="Equation" r:id="rId6" imgW="1346200" imgH="203200" progId="Equation.DSMT4">
                  <p:embed/>
                </p:oleObj>
              </mc:Choice>
              <mc:Fallback>
                <p:oleObj name="Equation" r:id="rId6" imgW="13462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853" y="2239417"/>
                        <a:ext cx="3558339" cy="469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3">
            <a:extLst>
              <a:ext uri="{FF2B5EF4-FFF2-40B4-BE49-F238E27FC236}">
                <a16:creationId xmlns:a16="http://schemas.microsoft.com/office/drawing/2014/main" id="{2D9F33AC-865E-44D2-B4BE-F37DAB37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7247F94-BF1D-43A1-9235-BA1C04F75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717592"/>
              </p:ext>
            </p:extLst>
          </p:nvPr>
        </p:nvGraphicFramePr>
        <p:xfrm>
          <a:off x="3056384" y="2708920"/>
          <a:ext cx="2955776" cy="7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54" name="Equation" r:id="rId8" imgW="1371600" imgH="393700" progId="Equation.DSMT4">
                  <p:embed/>
                </p:oleObj>
              </mc:Choice>
              <mc:Fallback>
                <p:oleObj name="Equation" r:id="rId8" imgW="1371600" imgH="3937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384" y="2708920"/>
                        <a:ext cx="2955776" cy="779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>
            <a:extLst>
              <a:ext uri="{FF2B5EF4-FFF2-40B4-BE49-F238E27FC236}">
                <a16:creationId xmlns:a16="http://schemas.microsoft.com/office/drawing/2014/main" id="{02B4BC80-DA33-4452-8AC2-1A80FE29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37C193E4-996C-4B8E-89CB-716179DCE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36804"/>
              </p:ext>
            </p:extLst>
          </p:nvPr>
        </p:nvGraphicFramePr>
        <p:xfrm>
          <a:off x="590872" y="3429000"/>
          <a:ext cx="8229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55" name="Equation" r:id="rId10" imgW="2730500" imgH="419100" progId="Equation.DSMT4">
                  <p:embed/>
                </p:oleObj>
              </mc:Choice>
              <mc:Fallback>
                <p:oleObj name="Equation" r:id="rId10" imgW="2730500" imgH="419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72" y="3429000"/>
                        <a:ext cx="8229600" cy="108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7">
            <a:extLst>
              <a:ext uri="{FF2B5EF4-FFF2-40B4-BE49-F238E27FC236}">
                <a16:creationId xmlns:a16="http://schemas.microsoft.com/office/drawing/2014/main" id="{D030F7C7-14A2-41BD-ADE5-BD38F31BC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2D5717D7-A380-4C86-90C6-896695C39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258827"/>
              </p:ext>
            </p:extLst>
          </p:nvPr>
        </p:nvGraphicFramePr>
        <p:xfrm>
          <a:off x="3381375" y="4508500"/>
          <a:ext cx="20955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56" name="Equation" r:id="rId12" imgW="876240" imgH="241200" progId="Equation.DSMT4">
                  <p:embed/>
                </p:oleObj>
              </mc:Choice>
              <mc:Fallback>
                <p:oleObj name="Equation" r:id="rId12" imgW="87624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508500"/>
                        <a:ext cx="2095500" cy="65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9">
            <a:extLst>
              <a:ext uri="{FF2B5EF4-FFF2-40B4-BE49-F238E27FC236}">
                <a16:creationId xmlns:a16="http://schemas.microsoft.com/office/drawing/2014/main" id="{D9482029-4F8C-4D98-977C-3B3BEC28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02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46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24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93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05521"/>
              </p:ext>
            </p:extLst>
          </p:nvPr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94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492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???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16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17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44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263353"/>
            <a:ext cx="8873930" cy="53339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Simplification of partial differential equations 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98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???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34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35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78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74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75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702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 ???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0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1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86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solutions: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y-x=c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98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99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879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y-x=c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variables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???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6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87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669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y-x=c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variables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y-x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2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3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937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y-x=c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variables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y-x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50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51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2139A60-B3A6-4CE4-A958-21FB234F7E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3019" y="4797161"/>
          <a:ext cx="7537413" cy="144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52" name="Equation" r:id="rId8" imgW="3848100" imgH="774700" progId="Equation.DSMT4">
                  <p:embed/>
                </p:oleObj>
              </mc:Choice>
              <mc:Fallback>
                <p:oleObj name="Equation" r:id="rId8" imgW="3848100" imgH="7747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42139A60-B3A6-4CE4-A958-21FB234F7E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19" y="4797161"/>
                        <a:ext cx="7537413" cy="1440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41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7"/>
            <a:ext cx="8229600" cy="771700"/>
          </a:xfrm>
        </p:spPr>
        <p:txBody>
          <a:bodyPr>
            <a:normAutofit/>
          </a:bodyPr>
          <a:lstStyle/>
          <a:p>
            <a:r>
              <a:rPr lang="en-US" sz="3600" b="1" dirty="0"/>
              <a:t>Hyperbolic equations. 3</a:t>
            </a:r>
            <a:endParaRPr lang="ru-RU" sz="32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097360"/>
            <a:ext cx="887393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1  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y’ 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General solutions: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x=c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y-x=c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variables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y-x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3869DA-BA0E-4DBE-A516-E2110F8CA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8D9C42F-164C-48FE-BF70-A548FC52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49412C1-0058-4255-9C65-2B20140C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82117DF-A745-42D7-A325-12FCD64C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DAAC66F-3F3D-4A1B-ABB9-4E58AD23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37A6EE9-77C1-4418-A7B7-7694122F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56D11DD-83F9-439C-82AB-DE62071DA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102" y="1628800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2" name="Equation" r:id="rId4" imgW="1218671" imgH="241195" progId="Equation.DSMT4">
                  <p:embed/>
                </p:oleObj>
              </mc:Choice>
              <mc:Fallback>
                <p:oleObj name="Equation" r:id="rId4" imgW="1218671" imgH="241195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56D11DD-83F9-439C-82AB-DE62071DA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02" y="1628800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4E8357D-DC9C-4022-9AE0-7360617D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582D0D5F-0C44-4C50-9F58-2A27920E8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1828" y="2204864"/>
          <a:ext cx="4138404" cy="51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3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82D0D5F-0C44-4C50-9F58-2A27920E8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28" y="2204864"/>
                        <a:ext cx="4138404" cy="51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>
            <a:extLst>
              <a:ext uri="{FF2B5EF4-FFF2-40B4-BE49-F238E27FC236}">
                <a16:creationId xmlns:a16="http://schemas.microsoft.com/office/drawing/2014/main" id="{B8EEDB2F-94A9-46EA-896B-452B8E7A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2139A60-B3A6-4CE4-A958-21FB234F7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4954"/>
              </p:ext>
            </p:extLst>
          </p:nvPr>
        </p:nvGraphicFramePr>
        <p:xfrm>
          <a:off x="923019" y="4797161"/>
          <a:ext cx="7537413" cy="144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4" name="Equation" r:id="rId8" imgW="3848100" imgH="774700" progId="Equation.DSMT4">
                  <p:embed/>
                </p:oleObj>
              </mc:Choice>
              <mc:Fallback>
                <p:oleObj name="Equation" r:id="rId8" imgW="38481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19" y="4797161"/>
                        <a:ext cx="7537413" cy="1440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>
            <a:extLst>
              <a:ext uri="{FF2B5EF4-FFF2-40B4-BE49-F238E27FC236}">
                <a16:creationId xmlns:a16="http://schemas.microsoft.com/office/drawing/2014/main" id="{DD026EB4-2960-4FBD-B127-DE206FF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F04189CB-1350-4B1B-96F5-BA5D4D33C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91513"/>
              </p:ext>
            </p:extLst>
          </p:nvPr>
        </p:nvGraphicFramePr>
        <p:xfrm>
          <a:off x="4178300" y="6191108"/>
          <a:ext cx="9255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5" name="Equation" r:id="rId10" imgW="457200" imgH="241200" progId="Equation.DSMT4">
                  <p:embed/>
                </p:oleObj>
              </mc:Choice>
              <mc:Fallback>
                <p:oleObj name="Equation" r:id="rId10" imgW="4572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6191108"/>
                        <a:ext cx="925513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6163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Parabolic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0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1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382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Parabolic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unique characteristic equation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98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99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00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4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263353"/>
            <a:ext cx="8873930" cy="53339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Simplification of partial differential equations 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FF"/>
                </a:solidFill>
              </a:rPr>
              <a:t>Characteristic equation of partial differential equation </a:t>
            </a:r>
            <a:endParaRPr lang="ru-RU" b="1" dirty="0">
              <a:solidFill>
                <a:srgbClr val="FF00FF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881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Parabolic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unique characteristic equation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is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its general solutions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2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23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24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255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Parabolic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12607" y="977067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unique characteristic equation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is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its general solutions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3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4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5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7D2CF86-F299-4D95-8E28-9C60EE0F5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445419"/>
              </p:ext>
            </p:extLst>
          </p:nvPr>
        </p:nvGraphicFramePr>
        <p:xfrm>
          <a:off x="3790950" y="5827713"/>
          <a:ext cx="1597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6"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07D2CF86-F299-4D95-8E28-9C60EE0F5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5827713"/>
                        <a:ext cx="1597025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662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because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6831549-4007-45BE-AA33-3E9318F8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1A3D0BA-C0D1-4ED6-8DF1-8684831B5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3880" y="1628800"/>
          <a:ext cx="6556472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42" name="Equation" r:id="rId4" imgW="3289300" imgH="342900" progId="Equation.DSMT4">
                  <p:embed/>
                </p:oleObj>
              </mc:Choice>
              <mc:Fallback>
                <p:oleObj name="Equation" r:id="rId4" imgW="3289300" imgH="3429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1A3D0BA-C0D1-4ED6-8DF1-8684831B5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80" y="1628800"/>
                        <a:ext cx="6556472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A8E39F4D-82D3-47D2-95D8-614EAF62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94D18F7-9B22-4C94-A992-2BD9C0EE8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297" y="2348879"/>
          <a:ext cx="2165043" cy="5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43" name="Equation" r:id="rId6" imgW="977476" imgH="266584" progId="Equation.DSMT4">
                  <p:embed/>
                </p:oleObj>
              </mc:Choice>
              <mc:Fallback>
                <p:oleObj name="Equation" r:id="rId6" imgW="977476" imgH="266584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794D18F7-9B22-4C94-A992-2BD9C0EE8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297" y="2348879"/>
                        <a:ext cx="2165043" cy="59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>
            <a:extLst>
              <a:ext uri="{FF2B5EF4-FFF2-40B4-BE49-F238E27FC236}">
                <a16:creationId xmlns:a16="http://schemas.microsoft.com/office/drawing/2014/main" id="{8C029100-BEBA-4CB3-BC7E-84670917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507F0F8-77AB-4173-B72D-77A44121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24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because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Determine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6831549-4007-45BE-AA33-3E9318F8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1A3D0BA-C0D1-4ED6-8DF1-8684831B5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3880" y="1628800"/>
          <a:ext cx="6556472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70" name="Equation" r:id="rId4" imgW="3289300" imgH="342900" progId="Equation.DSMT4">
                  <p:embed/>
                </p:oleObj>
              </mc:Choice>
              <mc:Fallback>
                <p:oleObj name="Equation" r:id="rId4" imgW="3289300" imgH="3429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1A3D0BA-C0D1-4ED6-8DF1-8684831B5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80" y="1628800"/>
                        <a:ext cx="6556472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A8E39F4D-82D3-47D2-95D8-614EAF62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94D18F7-9B22-4C94-A992-2BD9C0EE8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297" y="2348879"/>
          <a:ext cx="2165043" cy="5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71" name="Equation" r:id="rId6" imgW="977476" imgH="266584" progId="Equation.DSMT4">
                  <p:embed/>
                </p:oleObj>
              </mc:Choice>
              <mc:Fallback>
                <p:oleObj name="Equation" r:id="rId6" imgW="977476" imgH="266584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794D18F7-9B22-4C94-A992-2BD9C0EE8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297" y="2348879"/>
                        <a:ext cx="2165043" cy="59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>
            <a:extLst>
              <a:ext uri="{FF2B5EF4-FFF2-40B4-BE49-F238E27FC236}">
                <a16:creationId xmlns:a16="http://schemas.microsoft.com/office/drawing/2014/main" id="{8C029100-BEBA-4CB3-BC7E-84670917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6D11F1DD-89B5-4D3F-A10C-E7DEE7ECA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" y="3356992"/>
          <a:ext cx="9144000" cy="5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72" name="Equation" r:id="rId8" imgW="4813300" imgH="304800" progId="Equation.DSMT4">
                  <p:embed/>
                </p:oleObj>
              </mc:Choice>
              <mc:Fallback>
                <p:oleObj name="Equation" r:id="rId8" imgW="4813300" imgH="3048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6D11F1DD-89B5-4D3F-A10C-E7DEE7ECA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356992"/>
                        <a:ext cx="9144000" cy="52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F507F0F8-77AB-4173-B72D-77A44121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822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because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Determine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Conclusion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6831549-4007-45BE-AA33-3E9318F8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1A3D0BA-C0D1-4ED6-8DF1-8684831B5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3880" y="1628800"/>
          <a:ext cx="6556472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4" name="Equation" r:id="rId4" imgW="3289300" imgH="342900" progId="Equation.DSMT4">
                  <p:embed/>
                </p:oleObj>
              </mc:Choice>
              <mc:Fallback>
                <p:oleObj name="Equation" r:id="rId4" imgW="3289300" imgH="3429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61A3D0BA-C0D1-4ED6-8DF1-8684831B5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80" y="1628800"/>
                        <a:ext cx="6556472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A8E39F4D-82D3-47D2-95D8-614EAF62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94D18F7-9B22-4C94-A992-2BD9C0EE8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297" y="2348879"/>
          <a:ext cx="2165043" cy="5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5" name="Equation" r:id="rId6" imgW="977476" imgH="266584" progId="Equation.DSMT4">
                  <p:embed/>
                </p:oleObj>
              </mc:Choice>
              <mc:Fallback>
                <p:oleObj name="Equation" r:id="rId6" imgW="977476" imgH="266584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794D18F7-9B22-4C94-A992-2BD9C0EE8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297" y="2348879"/>
                        <a:ext cx="2165043" cy="59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>
            <a:extLst>
              <a:ext uri="{FF2B5EF4-FFF2-40B4-BE49-F238E27FC236}">
                <a16:creationId xmlns:a16="http://schemas.microsoft.com/office/drawing/2014/main" id="{8C029100-BEBA-4CB3-BC7E-84670917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6D11F1DD-89B5-4D3F-A10C-E7DEE7ECA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" y="3356992"/>
          <a:ext cx="9144000" cy="5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96" name="Equation" r:id="rId8" imgW="4813300" imgH="304800" progId="Equation.DSMT4">
                  <p:embed/>
                </p:oleObj>
              </mc:Choice>
              <mc:Fallback>
                <p:oleObj name="Equation" r:id="rId8" imgW="4813300" imgH="3048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6D11F1DD-89B5-4D3F-A10C-E7DEE7ECA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356992"/>
                        <a:ext cx="9144000" cy="52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F507F0F8-77AB-4173-B72D-77A44121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778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because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</a:rPr>
              <a:t>Determine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Conclusion: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Canonic form of parabolic equations  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400" spc="-6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6831549-4007-45BE-AA33-3E9318F82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61A3D0BA-C0D1-4ED6-8DF1-8684831B5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2087"/>
              </p:ext>
            </p:extLst>
          </p:nvPr>
        </p:nvGraphicFramePr>
        <p:xfrm>
          <a:off x="1183880" y="1628800"/>
          <a:ext cx="6556472" cy="7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5" name="Equation" r:id="rId4" imgW="3289300" imgH="342900" progId="Equation.DSMT4">
                  <p:embed/>
                </p:oleObj>
              </mc:Choice>
              <mc:Fallback>
                <p:oleObj name="Equation" r:id="rId4" imgW="32893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880" y="1628800"/>
                        <a:ext cx="6556472" cy="72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A8E39F4D-82D3-47D2-95D8-614EAF62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94D18F7-9B22-4C94-A992-2BD9C0EE8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38744"/>
              </p:ext>
            </p:extLst>
          </p:nvPr>
        </p:nvGraphicFramePr>
        <p:xfrm>
          <a:off x="1239297" y="2348879"/>
          <a:ext cx="2165043" cy="5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6" name="Equation" r:id="rId6" imgW="977476" imgH="266584" progId="Equation.DSMT4">
                  <p:embed/>
                </p:oleObj>
              </mc:Choice>
              <mc:Fallback>
                <p:oleObj name="Equation" r:id="rId6" imgW="977476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297" y="2348879"/>
                        <a:ext cx="2165043" cy="592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>
            <a:extLst>
              <a:ext uri="{FF2B5EF4-FFF2-40B4-BE49-F238E27FC236}">
                <a16:creationId xmlns:a16="http://schemas.microsoft.com/office/drawing/2014/main" id="{8C029100-BEBA-4CB3-BC7E-84670917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6D11F1DD-89B5-4D3F-A10C-E7DEE7ECA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55921"/>
              </p:ext>
            </p:extLst>
          </p:nvPr>
        </p:nvGraphicFramePr>
        <p:xfrm>
          <a:off x="35496" y="3356992"/>
          <a:ext cx="9144000" cy="5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7" name="Equation" r:id="rId8" imgW="4813300" imgH="304800" progId="Equation.DSMT4">
                  <p:embed/>
                </p:oleObj>
              </mc:Choice>
              <mc:Fallback>
                <p:oleObj name="Equation" r:id="rId8" imgW="4813300" imgH="304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356992"/>
                        <a:ext cx="9144000" cy="52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>
            <a:extLst>
              <a:ext uri="{FF2B5EF4-FFF2-40B4-BE49-F238E27FC236}">
                <a16:creationId xmlns:a16="http://schemas.microsoft.com/office/drawing/2014/main" id="{F507F0F8-77AB-4173-B72D-77A44121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8A14A675-84DA-4AB1-909B-F2371DDD5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736797"/>
              </p:ext>
            </p:extLst>
          </p:nvPr>
        </p:nvGraphicFramePr>
        <p:xfrm>
          <a:off x="2674938" y="4652963"/>
          <a:ext cx="364966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8" name="Equation" r:id="rId10" imgW="1358640" imgH="279360" progId="Equation.DSMT4">
                  <p:embed/>
                </p:oleObj>
              </mc:Choice>
              <mc:Fallback>
                <p:oleObj name="Equation" r:id="rId10" imgW="13586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4652963"/>
                        <a:ext cx="3649662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7339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10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11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8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9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6018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= ???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01099"/>
              </p:ext>
            </p:extLst>
          </p:nvPr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13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01212"/>
              </p:ext>
            </p:extLst>
          </p:nvPr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14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4273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???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8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09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88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of lecture</a:t>
            </a:r>
            <a:endParaRPr lang="ru-RU" sz="3600" b="1" dirty="0"/>
          </a:p>
        </p:txBody>
      </p:sp>
      <p:sp>
        <p:nvSpPr>
          <p:cNvPr id="2457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Гравиметрический мониторинг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5035" y="1263353"/>
            <a:ext cx="8873930" cy="53339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Simplification of partial differential equations </a:t>
            </a:r>
          </a:p>
          <a:p>
            <a:endParaRPr lang="ru-RU" sz="16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FF"/>
                </a:solidFill>
              </a:rPr>
              <a:t>Characteristic equation of partial differential equation </a:t>
            </a:r>
            <a:endParaRPr lang="ru-RU" dirty="0">
              <a:solidFill>
                <a:srgbClr val="FF00FF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Classification of partial differential equations</a:t>
            </a:r>
            <a:endParaRPr lang="ru-RU" b="1" dirty="0">
              <a:solidFill>
                <a:srgbClr val="00B0F0"/>
              </a:solidFill>
            </a:endParaRPr>
          </a:p>
          <a:p>
            <a:endParaRPr lang="en-US" sz="1600" b="1" dirty="0">
              <a:solidFill>
                <a:srgbClr val="00B0F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1751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New variable ???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32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33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787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New variable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2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3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4069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New variable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we can choose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3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4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4228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New variable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arbitrary, for example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=x</a:t>
            </a: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6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7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EB877CCD-447B-4D26-80C1-6D8E6472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92118C93-D5E8-4DD7-B0C2-09B26B9D6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77892"/>
              </p:ext>
            </p:extLst>
          </p:nvPr>
        </p:nvGraphicFramePr>
        <p:xfrm>
          <a:off x="1276663" y="4706931"/>
          <a:ext cx="6391681" cy="13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78" name="Equation" r:id="rId8" imgW="3416300" imgH="774700" progId="Equation.DSMT4">
                  <p:embed/>
                </p:oleObj>
              </mc:Choice>
              <mc:Fallback>
                <p:oleObj name="Equation" r:id="rId8" imgW="34163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663" y="4706931"/>
                        <a:ext cx="6391681" cy="1386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">
            <a:extLst>
              <a:ext uri="{FF2B5EF4-FFF2-40B4-BE49-F238E27FC236}">
                <a16:creationId xmlns:a16="http://schemas.microsoft.com/office/drawing/2014/main" id="{42C3D0BF-50DE-46D0-BC76-09DE8563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197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Parabolic equations. 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20271"/>
            <a:ext cx="9144000" cy="5735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</a:rPr>
              <a:t> = 0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 equation  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y'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</a:rPr>
              <a:t>New variable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arbitrary, for example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=x</a:t>
            </a: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0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EFC3B24-5611-471F-8633-23F877C6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0FF3ED5-E404-4118-8DB9-2C3A07F6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77814E8-4298-4BC9-9993-4C77FE19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BD198B90-4CB5-46AB-8F70-87D847F9D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6636F066-5EA8-4A08-BE66-4839D37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C8CEB62E-AC33-4480-942E-4E354CA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063D6C3-4B5E-444D-B737-D9D879E2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476A2A8-7A5C-4602-AB3B-AB35B39C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CEE6D28-AF8F-429C-910F-303FFE462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D7DE181F-4F27-477B-9B9B-35A7ED3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C7794A1-9126-43BF-A420-75DCF7C5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9E202D4-8B14-4DF8-8C0F-0A70C2F4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5856" y="1700808"/>
          <a:ext cx="248303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4" name="Equation" r:id="rId4" imgW="1231366" imgH="241195" progId="Equation.DSMT4">
                  <p:embed/>
                </p:oleObj>
              </mc:Choice>
              <mc:Fallback>
                <p:oleObj name="Equation" r:id="rId4" imgW="1231366" imgH="241195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9E202D4-8B14-4DF8-8C0F-0A70C2F4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2483034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id="{B26CCCA3-129D-4AD3-8420-7B2CD411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695529C1-4838-40BB-9FAD-A966D6750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499" y="2276872"/>
          <a:ext cx="4151749" cy="5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5" name="Equation" r:id="rId6" imgW="1447800" imgH="228600" progId="Equation.DSMT4">
                  <p:embed/>
                </p:oleObj>
              </mc:Choice>
              <mc:Fallback>
                <p:oleObj name="Equation" r:id="rId6" imgW="1447800" imgH="2286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695529C1-4838-40BB-9FAD-A966D6750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99" y="2276872"/>
                        <a:ext cx="4151749" cy="547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5">
            <a:extLst>
              <a:ext uri="{FF2B5EF4-FFF2-40B4-BE49-F238E27FC236}">
                <a16:creationId xmlns:a16="http://schemas.microsoft.com/office/drawing/2014/main" id="{EB877CCD-447B-4D26-80C1-6D8E6472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92118C93-D5E8-4DD7-B0C2-09B26B9D6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663" y="4706931"/>
          <a:ext cx="6391681" cy="13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6" name="Equation" r:id="rId8" imgW="3416300" imgH="774700" progId="Equation.DSMT4">
                  <p:embed/>
                </p:oleObj>
              </mc:Choice>
              <mc:Fallback>
                <p:oleObj name="Equation" r:id="rId8" imgW="3416300" imgH="7747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92118C93-D5E8-4DD7-B0C2-09B26B9D6D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663" y="4706931"/>
                        <a:ext cx="6391681" cy="1386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7">
            <a:extLst>
              <a:ext uri="{FF2B5EF4-FFF2-40B4-BE49-F238E27FC236}">
                <a16:creationId xmlns:a16="http://schemas.microsoft.com/office/drawing/2014/main" id="{42C3D0BF-50DE-46D0-BC76-09DE85637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8C3F290A-FA68-489B-9A89-DC496767A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9952" y="6093296"/>
          <a:ext cx="1024567" cy="61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7" name="Equation" r:id="rId10" imgW="469696" imgH="241195" progId="Equation.DSMT4">
                  <p:embed/>
                </p:oleObj>
              </mc:Choice>
              <mc:Fallback>
                <p:oleObj name="Equation" r:id="rId10" imgW="469696" imgH="241195" progId="Equation.DSMT4">
                  <p:embed/>
                  <p:pic>
                    <p:nvPicPr>
                      <p:cNvPr id="31" name="Объект 30">
                        <a:extLst>
                          <a:ext uri="{FF2B5EF4-FFF2-40B4-BE49-F238E27FC236}">
                            <a16:creationId xmlns:a16="http://schemas.microsoft.com/office/drawing/2014/main" id="{8C3F290A-FA68-489B-9A89-DC496767A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093296"/>
                        <a:ext cx="1024567" cy="619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7705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Elliptic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1704" y="979780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0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1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983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Elliptic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1704" y="979780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&lt;0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equations with complex parameters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8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9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40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286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Elliptic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1704" y="979780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equations with complex parameters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*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its general solutions.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62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63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64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171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0896" y="181155"/>
            <a:ext cx="8229600" cy="498742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b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b="1" dirty="0"/>
              <a:t>Elliptic equations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1704" y="979780"/>
            <a:ext cx="9156607" cy="5608813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</a:t>
            </a: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i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we have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characteristic equations with complex parameters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135064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Let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*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are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its general solutions.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is relation between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*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1350645" algn="l"/>
              </a:tabLs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53ED1079-1394-4437-85A5-5C767FC5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0" y="-9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8FCA55-7871-4A07-A4C9-B06F7901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D18B73-7B92-45A7-8E71-761B993B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F44ABFC-41E4-480B-BB1E-06DD353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C8A3886-7CD3-42D1-8B77-C97EF012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816744E-C764-4196-A3A1-916366608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08720"/>
          <a:ext cx="652541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3" name="Equation" r:id="rId4" imgW="2806700" imgH="279400" progId="Equation.DSMT4">
                  <p:embed/>
                </p:oleObj>
              </mc:Choice>
              <mc:Fallback>
                <p:oleObj name="Equation" r:id="rId4" imgW="2806700" imgH="2794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816744E-C764-4196-A3A1-916366608A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08720"/>
                        <a:ext cx="652541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CD3A64A-D241-4401-8D07-E3402E2FB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556792"/>
          <a:ext cx="5758303" cy="171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4" name="Equation" r:id="rId6" imgW="2501640" imgH="774360" progId="Equation.DSMT4">
                  <p:embed/>
                </p:oleObj>
              </mc:Choice>
              <mc:Fallback>
                <p:oleObj name="Equation" r:id="rId6" imgW="2501640" imgH="7743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1CD3A64A-D241-4401-8D07-E3402E2FB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5758303" cy="1711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FC1BE6C-0CA6-45D2-AFC9-3E30BA067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997325"/>
          <a:ext cx="38068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5" name="Equation" r:id="rId8" imgW="1460160" imgH="495000" progId="Equation.DSMT4">
                  <p:embed/>
                </p:oleObj>
              </mc:Choice>
              <mc:Fallback>
                <p:oleObj name="Equation" r:id="rId8" imgW="1460160" imgH="49500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5FC1BE6C-0CA6-45D2-AFC9-3E30BA067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997325"/>
                        <a:ext cx="38068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extLst>
              <a:ext uri="{FF2B5EF4-FFF2-40B4-BE49-F238E27FC236}">
                <a16:creationId xmlns:a16="http://schemas.microsoft.com/office/drawing/2014/main" id="{ED25B88E-AB79-43C8-97AC-C630E0F3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EC1ACDCE-9B30-456C-9DA2-CDF6234C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367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781399"/>
          </a:xfrm>
        </p:spPr>
        <p:txBody>
          <a:bodyPr>
            <a:normAutofit/>
          </a:bodyPr>
          <a:lstStyle/>
          <a:p>
            <a:r>
              <a:rPr lang="en-US" sz="3600" b="1" dirty="0"/>
              <a:t>Elliptic equations</a:t>
            </a:r>
            <a:r>
              <a:rPr lang="ru-RU" sz="3600" b="1" dirty="0">
                <a:ea typeface="Times New Roman" panose="02020603050405020304" pitchFamily="18" charset="0"/>
              </a:rPr>
              <a:t>. 2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9946"/>
            <a:ext cx="8964488" cy="57377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ACA952-7968-4DE7-9F20-E69C5676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5F9E2C-5177-4B66-9EBE-E7855662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8F0229-AE77-4B7F-807A-24124234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AA96983-129D-446A-ADAC-C43FB478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B86658C-5122-4CEC-A6A9-842DFFAFD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E6BE79-72A0-40DF-8408-7330E0F6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94A312-4571-4615-B43E-05B9150A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9675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2656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63D1536-E4B3-41C5-96E5-BFDEA06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E84C135-CF59-4AB5-BCEA-DB1A5BD3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C3BC66-A266-4891-86F2-C57A301F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9219EC-2298-4D9F-96BC-5AB695F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67E7F1B-A6AD-4598-B663-43886FC7F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611" y="1628800"/>
          <a:ext cx="373459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78" name="Equation" r:id="rId4" imgW="1562100" imgH="228600" progId="Equation.DSMT4">
                  <p:embed/>
                </p:oleObj>
              </mc:Choice>
              <mc:Fallback>
                <p:oleObj name="Equation" r:id="rId4" imgW="1562100" imgH="22860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E67E7F1B-A6AD-4598-B663-43886FC7F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611" y="1628800"/>
                        <a:ext cx="3734597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88883E26-58F3-4EB4-AA0E-3B9032554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C2E80F-7587-46EE-BBBF-C619A8E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7478EC1-ECAC-4886-B558-B17F03C6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EFDF78F8-DBC8-49B9-8862-FA4A792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03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3583</Words>
  <Application>Microsoft Office PowerPoint</Application>
  <PresentationFormat>Экран (4:3)</PresentationFormat>
  <Paragraphs>1503</Paragraphs>
  <Slides>133</Slides>
  <Notes>129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133</vt:i4>
      </vt:variant>
    </vt:vector>
  </HeadingPairs>
  <TitlesOfParts>
    <vt:vector size="139" baseType="lpstr">
      <vt:lpstr>Arial</vt:lpstr>
      <vt:lpstr>Calibri</vt:lpstr>
      <vt:lpstr>Symbol</vt:lpstr>
      <vt:lpstr>Times New Roman</vt:lpstr>
      <vt:lpstr>Тема Office</vt:lpstr>
      <vt:lpstr>Equation</vt:lpstr>
      <vt:lpstr>al-Farabi Kazakh National University</vt:lpstr>
      <vt:lpstr>Partial differential equations</vt:lpstr>
      <vt:lpstr>Content of Part I</vt:lpstr>
      <vt:lpstr>What do we know?</vt:lpstr>
      <vt:lpstr>What do we know?</vt:lpstr>
      <vt:lpstr>Partial differential equations</vt:lpstr>
      <vt:lpstr>Content of lecture</vt:lpstr>
      <vt:lpstr>Content of lecture</vt:lpstr>
      <vt:lpstr>Content of lecture</vt:lpstr>
      <vt:lpstr>Content of lecture</vt:lpstr>
      <vt:lpstr>Introduction</vt:lpstr>
      <vt:lpstr>Introduction</vt:lpstr>
      <vt:lpstr>Introduction</vt:lpstr>
      <vt:lpstr>Introduction</vt:lpstr>
      <vt:lpstr>Introduction</vt:lpstr>
      <vt:lpstr>Object of analysis</vt:lpstr>
      <vt:lpstr>Object of analysis</vt:lpstr>
      <vt:lpstr>Object of analysis</vt:lpstr>
      <vt:lpstr>Object of analysis</vt:lpstr>
      <vt:lpstr>Object of analysis</vt:lpstr>
      <vt:lpstr> Change of the independent variables </vt:lpstr>
      <vt:lpstr> Change of the independent variables </vt:lpstr>
      <vt:lpstr> Change of the independent variables </vt:lpstr>
      <vt:lpstr> Change of the independent variables. 2</vt:lpstr>
      <vt:lpstr> Change of the independent variables. 2</vt:lpstr>
      <vt:lpstr> Change of the independent variables. 2</vt:lpstr>
      <vt:lpstr> Change of the independent variables. 2</vt:lpstr>
      <vt:lpstr> Change of the independent variables. 3</vt:lpstr>
      <vt:lpstr> Change of the independent variables. 3</vt:lpstr>
      <vt:lpstr> Change of the independent variables. 3</vt:lpstr>
      <vt:lpstr>  Change of the independent variables. 4</vt:lpstr>
      <vt:lpstr>  Change of the independent variables. 4</vt:lpstr>
      <vt:lpstr>  Change of the independent variables. 4</vt:lpstr>
      <vt:lpstr>  Change of the independent variables. 4</vt:lpstr>
      <vt:lpstr>Characteristic equation</vt:lpstr>
      <vt:lpstr>Characteristic equation</vt:lpstr>
      <vt:lpstr>Proof</vt:lpstr>
      <vt:lpstr>Proof</vt:lpstr>
      <vt:lpstr>Proof</vt:lpstr>
      <vt:lpstr>Proof</vt:lpstr>
      <vt:lpstr>Proof</vt:lpstr>
      <vt:lpstr>Proof. 2</vt:lpstr>
      <vt:lpstr>Proof. 2</vt:lpstr>
      <vt:lpstr>Proof. 2</vt:lpstr>
      <vt:lpstr>Proof. 2</vt:lpstr>
      <vt:lpstr>Characteristic equation</vt:lpstr>
      <vt:lpstr>Characteristic equation</vt:lpstr>
      <vt:lpstr>Classification of equations. 2</vt:lpstr>
      <vt:lpstr>Classification of equations. 2</vt:lpstr>
      <vt:lpstr>Classification of equations. 2</vt:lpstr>
      <vt:lpstr>Classification of equations. 2</vt:lpstr>
      <vt:lpstr>Classification of equations. 2</vt:lpstr>
      <vt:lpstr>Classification of equations. 3</vt:lpstr>
      <vt:lpstr>Classification of equations. 3</vt:lpstr>
      <vt:lpstr>Classification of equations. 3</vt:lpstr>
      <vt:lpstr>Classification of equations. 3</vt:lpstr>
      <vt:lpstr>Classification of equations. 3</vt:lpstr>
      <vt:lpstr>Classification of equations. 3</vt:lpstr>
      <vt:lpstr> Hyperbolic equations</vt:lpstr>
      <vt:lpstr> Hyperbolic equations</vt:lpstr>
      <vt:lpstr> Hyperbolic equations</vt:lpstr>
      <vt:lpstr> Hyperbolic equations</vt:lpstr>
      <vt:lpstr>Hyperbolic equations. 2</vt:lpstr>
      <vt:lpstr>Hyperbolic equations. 2</vt:lpstr>
      <vt:lpstr>Hyperbolic equations. 2</vt:lpstr>
      <vt:lpstr>Hyperbolic equations. 2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Hyperbolic equations. 3</vt:lpstr>
      <vt:lpstr> Parabolic equations</vt:lpstr>
      <vt:lpstr> Parabolic equations</vt:lpstr>
      <vt:lpstr> Parabolic equations</vt:lpstr>
      <vt:lpstr> Parabolic equations</vt:lpstr>
      <vt:lpstr>Parabolic equations. 2</vt:lpstr>
      <vt:lpstr>Parabolic equations. 2</vt:lpstr>
      <vt:lpstr>Parabolic equations. 2</vt:lpstr>
      <vt:lpstr>Parabolic equations. 2</vt:lpstr>
      <vt:lpstr>Parabolic equations. 3</vt:lpstr>
      <vt:lpstr>Parabolic equations. 3</vt:lpstr>
      <vt:lpstr>Parabolic equations. 3</vt:lpstr>
      <vt:lpstr>Parabolic equations. 3</vt:lpstr>
      <vt:lpstr>Parabolic equations. 3</vt:lpstr>
      <vt:lpstr>Parabolic equations. 3</vt:lpstr>
      <vt:lpstr>Parabolic equations. 3</vt:lpstr>
      <vt:lpstr>Parabolic equations. 3</vt:lpstr>
      <vt:lpstr>Parabolic equations. 3</vt:lpstr>
      <vt:lpstr> Elliptic equations</vt:lpstr>
      <vt:lpstr> Elliptic equations</vt:lpstr>
      <vt:lpstr> Elliptic equations</vt:lpstr>
      <vt:lpstr> Elliptic equations</vt:lpstr>
      <vt:lpstr>Elliptic equations. 2</vt:lpstr>
      <vt:lpstr>Elliptic equations. 2</vt:lpstr>
      <vt:lpstr>Elliptic equations. 2</vt:lpstr>
      <vt:lpstr>Elliptic equations. 2</vt:lpstr>
      <vt:lpstr>Elliptic equations. 2</vt:lpstr>
      <vt:lpstr>Elliptic equations. 3</vt:lpstr>
      <vt:lpstr>Elliptic equations. 3</vt:lpstr>
      <vt:lpstr>Elliptic equations. 3</vt:lpstr>
      <vt:lpstr>Elliptic equations. 3</vt:lpstr>
      <vt:lpstr>Elliptic equations. 3</vt:lpstr>
      <vt:lpstr>Elliptic equations. 4</vt:lpstr>
      <vt:lpstr>Elliptic equations. 4</vt:lpstr>
      <vt:lpstr>Elliptic equations. 4</vt:lpstr>
      <vt:lpstr>Elliptic equations. 4</vt:lpstr>
      <vt:lpstr>Elliptic equations. 4</vt:lpstr>
      <vt:lpstr>Elliptic equations. 4</vt:lpstr>
      <vt:lpstr>Elliptic equations. 4</vt:lpstr>
      <vt:lpstr>Elliptic equations. 4</vt:lpstr>
      <vt:lpstr>Elliptic equations. 4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Task 3 </vt:lpstr>
      <vt:lpstr>Task 3 </vt:lpstr>
      <vt:lpstr>Task 3 </vt:lpstr>
      <vt:lpstr>What will be next?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Assem</dc:creator>
  <cp:lastModifiedBy>Серовайский Семен</cp:lastModifiedBy>
  <cp:revision>689</cp:revision>
  <dcterms:created xsi:type="dcterms:W3CDTF">2016-02-29T14:24:09Z</dcterms:created>
  <dcterms:modified xsi:type="dcterms:W3CDTF">2021-02-17T07:33:38Z</dcterms:modified>
</cp:coreProperties>
</file>